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8.jpeg" ContentType="image/jpeg"/>
  <Override PartName="/ppt/media/image73.png" ContentType="image/png"/>
  <Override PartName="/ppt/media/image56.png" ContentType="image/png"/>
  <Override PartName="/ppt/media/image55.jpeg" ContentType="image/jpeg"/>
  <Override PartName="/ppt/media/image54.jpeg" ContentType="image/jpeg"/>
  <Override PartName="/ppt/media/image33.png" ContentType="image/png"/>
  <Override PartName="/ppt/media/image53.jpeg" ContentType="image/jpeg"/>
  <Override PartName="/ppt/media/image52.jpeg" ContentType="image/jpeg"/>
  <Override PartName="/ppt/media/image48.jpeg" ContentType="image/jpeg"/>
  <Override PartName="/ppt/media/image78.png" ContentType="image/png"/>
  <Override PartName="/ppt/media/image47.jpeg" ContentType="image/jpeg"/>
  <Override PartName="/ppt/media/image68.png" ContentType="image/png"/>
  <Override PartName="/ppt/media/image46.jpeg" ContentType="image/jpeg"/>
  <Override PartName="/ppt/media/image45.jpeg" ContentType="image/jpeg"/>
  <Override PartName="/ppt/media/image42.jpeg" ContentType="image/jpeg"/>
  <Override PartName="/ppt/media/image18.png" ContentType="image/png"/>
  <Override PartName="/ppt/media/image83.png" ContentType="image/png"/>
  <Override PartName="/ppt/media/image41.png" ContentType="image/png"/>
  <Override PartName="/ppt/media/image36.png" ContentType="image/png"/>
  <Override PartName="/ppt/media/image9.jpeg" ContentType="image/jpeg"/>
  <Override PartName="/ppt/media/image31.png" ContentType="image/png"/>
  <Override PartName="/ppt/media/image30.png" ContentType="image/png"/>
  <Override PartName="/ppt/media/image34.png" ContentType="image/png"/>
  <Override PartName="/ppt/media/image12.jpeg" ContentType="image/jpeg"/>
  <Override PartName="/ppt/media/image88.jpeg" ContentType="image/jpeg"/>
  <Override PartName="/ppt/media/image39.jpeg" ContentType="image/jpeg"/>
  <Override PartName="/ppt/media/image5.png" ContentType="image/png"/>
  <Override PartName="/ppt/media/image82.png" ContentType="image/png"/>
  <Override PartName="/ppt/media/image98.jpeg" ContentType="image/jpeg"/>
  <Override PartName="/ppt/media/image38.png" ContentType="image/png"/>
  <Override PartName="/ppt/media/image8.jpeg" ContentType="image/jpeg"/>
  <Override PartName="/ppt/media/image26.png" ContentType="image/png"/>
  <Override PartName="/ppt/media/image91.png" ContentType="image/png"/>
  <Override PartName="/ppt/media/image43.jpeg" ContentType="image/jpeg"/>
  <Override PartName="/ppt/media/image28.png" ContentType="image/png"/>
  <Override PartName="/ppt/media/image93.png" ContentType="image/png"/>
  <Override PartName="/ppt/media/image35.png" ContentType="image/png"/>
  <Override PartName="/ppt/media/image51.gif" ContentType="image/gif"/>
  <Override PartName="/ppt/media/image44.png" ContentType="image/png"/>
  <Override PartName="/ppt/media/image75.jpeg" ContentType="image/jpeg"/>
  <Override PartName="/ppt/media/image13.jpeg" ContentType="image/jpeg"/>
  <Override PartName="/ppt/media/image37.png" ContentType="image/png"/>
  <Override PartName="/ppt/media/image23.jpeg" ContentType="image/jpeg"/>
  <Override PartName="/ppt/media/image85.png" ContentType="image/png"/>
  <Override PartName="/ppt/media/image60.png" ContentType="image/png"/>
  <Override PartName="/ppt/media/image63.png" ContentType="image/png"/>
  <Override PartName="/ppt/media/image65.png" ContentType="image/png"/>
  <Override PartName="/ppt/media/image29.png" ContentType="image/png"/>
  <Override PartName="/ppt/media/image6.jpeg" ContentType="image/jpeg"/>
  <Override PartName="/ppt/media/image71.png" ContentType="image/png"/>
  <Override PartName="/ppt/media/image66.png" ContentType="image/png"/>
  <Override PartName="/ppt/media/image67.png" ContentType="image/png"/>
  <Override PartName="/ppt/media/image69.png" ContentType="image/png"/>
  <Override PartName="/ppt/media/image32.png" ContentType="image/png"/>
  <Override PartName="/ppt/media/image70.png" ContentType="image/png"/>
  <Override PartName="/ppt/media/image97.jpeg" ContentType="image/jpeg"/>
  <Override PartName="/ppt/media/image72.png" ContentType="image/png"/>
  <Override PartName="/ppt/media/image102.png" ContentType="image/png"/>
  <Override PartName="/ppt/media/image49.jpeg" ContentType="image/jpeg"/>
  <Override PartName="/ppt/media/image76.png" ContentType="image/png"/>
  <Override PartName="/ppt/media/image100.png" ContentType="image/png"/>
  <Override PartName="/ppt/media/image2.png" ContentType="image/png"/>
  <Override PartName="/ppt/media/image14.png" ContentType="image/png"/>
  <Override PartName="/ppt/media/image86.png" ContentType="image/png"/>
  <Override PartName="/ppt/media/image74.png" ContentType="image/png"/>
  <Override PartName="/ppt/media/image77.jpeg" ContentType="image/jpeg"/>
  <Override PartName="/ppt/media/image64.png" ContentType="image/png"/>
  <Override PartName="/ppt/media/image99.png" ContentType="image/png"/>
  <Override PartName="/ppt/media/image61.png" ContentType="image/png"/>
  <Override PartName="/ppt/media/image94.jpeg" ContentType="image/jpeg"/>
  <Override PartName="/ppt/media/image96.png" ContentType="image/png"/>
  <Override PartName="/ppt/media/image57.png" ContentType="image/png"/>
  <Override PartName="/ppt/media/image20.png" ContentType="image/png"/>
  <Override PartName="/ppt/media/image92.png" ContentType="image/png"/>
  <Override PartName="/ppt/media/image90.png" ContentType="image/png"/>
  <Override PartName="/ppt/media/image79.png" ContentType="image/png"/>
  <Override PartName="/ppt/media/image87.png" ContentType="image/png"/>
  <Override PartName="/ppt/media/image16.png" ContentType="image/png"/>
  <Override PartName="/ppt/media/image81.png" ContentType="image/png"/>
  <Override PartName="/ppt/media/image101.jpeg" ContentType="image/jpeg"/>
  <Override PartName="/ppt/media/image22.jpeg" ContentType="image/jpeg"/>
  <Override PartName="/ppt/media/image95.png" ContentType="image/png"/>
  <Override PartName="/ppt/media/image103.jpeg" ContentType="image/jpeg"/>
  <Override PartName="/ppt/media/image24.jpeg" ContentType="image/jpeg"/>
  <Override PartName="/ppt/media/image59.png" ContentType="image/png"/>
  <Override PartName="/ppt/media/image17.jpeg" ContentType="image/jpeg"/>
  <Override PartName="/ppt/media/image7.png" ContentType="image/png"/>
  <Override PartName="/ppt/media/image19.png" ContentType="image/png"/>
  <Override PartName="/ppt/media/image62.jpeg" ContentType="image/jpeg"/>
  <Override PartName="/ppt/media/image84.png" ContentType="image/png"/>
  <Override PartName="/ppt/media/image80.png" ContentType="image/png"/>
  <Override PartName="/ppt/media/image15.png" ContentType="image/png"/>
  <Override PartName="/ppt/media/image3.png" ContentType="image/png"/>
  <Override PartName="/ppt/media/image25.jpeg" ContentType="image/jpeg"/>
  <Override PartName="/ppt/media/image104.jpeg" ContentType="image/jpeg"/>
  <Override PartName="/ppt/media/image4.jpeg" ContentType="image/jpeg"/>
  <Override PartName="/ppt/media/image40.png" ContentType="image/png"/>
  <Override PartName="/ppt/media/image10.jpeg" ContentType="image/jpeg"/>
  <Override PartName="/ppt/media/image27.jpeg" ContentType="image/jpeg"/>
  <Override PartName="/ppt/media/image50.jpeg" ContentType="image/jpeg"/>
  <Override PartName="/ppt/media/image11.jpeg" ContentType="image/jpeg"/>
  <Override PartName="/ppt/media/image89.jpeg" ContentType="image/jpeg"/>
  <Override PartName="/ppt/media/image21.png" ContentType="image/png"/>
  <Override PartName="/ppt/media/image1.jpeg" ContentType="image/jpeg"/>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47.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53.xml.rels" ContentType="application/vnd.openxmlformats-package.relationships+xml"/>
  <Override PartName="/ppt/slides/_rels/slide4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52.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8.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58.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A74B12A-352C-4201-9D48-A1CF5D3CE806}"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0B5305F-0122-41B9-AAD9-8CFFCE6D7E7C}"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5DA5E4DA-AE4C-4E8D-A5C0-C6866B959904}"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015BBFC-5AEC-4EDB-BD48-61BC560B6243}"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2E6DDDF6-7885-46B9-9507-A630D414AA07}"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CE28E7B-70DF-4494-9DF0-D20D4331A717}"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A31416C-4701-413D-A8DA-6FD0F2C3A1AD}"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9EADB39-6097-4C7E-A21D-B68B8597DB1A}"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A522631-297A-4827-9078-A5BC90B95122}"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06AC8B53-5567-4B2D-93E0-2642B748DB87}"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7BE5817-A56A-43D8-B1B2-F4E2BA08BA05}"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A3C1357-EDA3-49F5-9FC1-E35AF7F6078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0AD2127-04C5-4803-A8C3-1F35663F7DDD}"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A89776B-F7BC-4CBA-80A5-179C320046F7}"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B84AB27-EA3B-4B1F-A7A5-E92C6FBB021A}"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E15ADD6B-3F16-4142-9544-793FE2E428DC}"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31506875-B572-477B-A22F-33D7669D9344}"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9B9F052-AABD-464D-8FF8-D97BEBBD09C4}"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8D36D0A-434E-4C99-9144-D985A1BF8F4D}"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EA57333-7761-4854-814B-FAFB24E7CDB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E888DAF-0DBB-4B4B-9313-B3287387738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1F2F6BB-10CE-4707-8A29-FB782B92647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9B012A7-B585-4506-AE21-04F63A89246E}"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pto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89D3216-0D85-4070-9EF9-E5AF73FE4A19}"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Aptos Display"/>
              </a:rPr>
              <a:t>Click to </a:t>
            </a:r>
            <a:r>
              <a:rPr b="0" lang="en-US" sz="6000" spc="-1" strike="noStrike">
                <a:solidFill>
                  <a:srgbClr val="000000"/>
                </a:solidFill>
                <a:latin typeface="Aptos Display"/>
              </a:rPr>
              <a:t>edit </a:t>
            </a:r>
            <a:r>
              <a:rPr b="0" lang="en-US" sz="6000" spc="-1" strike="noStrike">
                <a:solidFill>
                  <a:srgbClr val="000000"/>
                </a:solidFill>
                <a:latin typeface="Aptos Display"/>
              </a:rPr>
              <a:t>Master </a:t>
            </a:r>
            <a:r>
              <a:rPr b="0" lang="en-US" sz="6000" spc="-1" strike="noStrike">
                <a:solidFill>
                  <a:srgbClr val="000000"/>
                </a:solidFill>
                <a:latin typeface="Aptos Display"/>
              </a:rPr>
              <a:t>title style</a:t>
            </a:r>
            <a:endParaRPr b="0" lang="en-US" sz="6000" spc="-1" strike="noStrike">
              <a:solidFill>
                <a:srgbClr val="000000"/>
              </a:solidFill>
              <a:latin typeface="Aptos"/>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787878"/>
                </a:solidFill>
                <a:latin typeface="Aptos"/>
              </a:defRPr>
            </a:lvl1pPr>
          </a:lstStyle>
          <a:p>
            <a:pPr>
              <a:lnSpc>
                <a:spcPct val="100000"/>
              </a:lnSpc>
              <a:buNone/>
            </a:pPr>
            <a:r>
              <a:rPr b="0" lang="en-US" sz="1200" spc="-1" strike="noStrike">
                <a:solidFill>
                  <a:srgbClr val="787878"/>
                </a:solidFill>
                <a:latin typeface="Aptos"/>
              </a:rPr>
              <a:t>&lt;date/time&gt;</a:t>
            </a:r>
            <a:endParaRPr b="0" lang="en-US" sz="12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787878"/>
                </a:solidFill>
                <a:latin typeface="Aptos"/>
              </a:defRPr>
            </a:lvl1pPr>
          </a:lstStyle>
          <a:p>
            <a:pPr algn="r">
              <a:lnSpc>
                <a:spcPct val="100000"/>
              </a:lnSpc>
              <a:buNone/>
            </a:pPr>
            <a:fld id="{90E33051-D75A-43D9-B8CF-383644BB9A98}" type="slidenum">
              <a:rPr b="0" lang="en-US" sz="1200" spc="-1" strike="noStrike">
                <a:solidFill>
                  <a:srgbClr val="787878"/>
                </a:solidFill>
                <a:latin typeface="Aptos"/>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ptos"/>
              </a:rPr>
              <a:t>Click to edit the outline text format</a:t>
            </a:r>
            <a:endParaRPr b="0" lang="en-US" sz="2800"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ptos"/>
              </a:rPr>
              <a:t>Second Outline Level</a:t>
            </a:r>
            <a:endParaRPr b="0" lang="en-US" sz="20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ptos"/>
              </a:rPr>
              <a:t>Third Outline Level</a:t>
            </a:r>
            <a:endParaRPr b="0" lang="en-US" sz="180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ptos"/>
              </a:rPr>
              <a:t>Fourth Outline Level</a:t>
            </a:r>
            <a:endParaRPr b="0" lang="en-US" sz="180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Fifth Outline Level</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Sixth Outline Level</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Seventh Outline Level</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Aptos Display"/>
              </a:rPr>
              <a:t>Click to edit Master title style</a:t>
            </a:r>
            <a:endParaRPr b="0" lang="en-US" sz="4400" spc="-1" strike="noStrike">
              <a:solidFill>
                <a:srgbClr val="000000"/>
              </a:solidFill>
              <a:latin typeface="Aptos"/>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Aptos"/>
              </a:rPr>
              <a:t>Click to edit Master text styles</a:t>
            </a:r>
            <a:endParaRPr b="0" lang="en-US" sz="2800" spc="-1" strike="noStrike">
              <a:solidFill>
                <a:srgbClr val="000000"/>
              </a:solidFill>
              <a:latin typeface="Aptos"/>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Aptos"/>
              </a:rPr>
              <a:t>Second level</a:t>
            </a:r>
            <a:endParaRPr b="0" lang="en-US" sz="2400" spc="-1" strike="noStrike">
              <a:solidFill>
                <a:srgbClr val="000000"/>
              </a:solidFill>
              <a:latin typeface="Aptos"/>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Aptos"/>
              </a:rPr>
              <a:t>Third level</a:t>
            </a:r>
            <a:endParaRPr b="0" lang="en-US" sz="2000" spc="-1" strike="noStrike">
              <a:solidFill>
                <a:srgbClr val="000000"/>
              </a:solidFill>
              <a:latin typeface="Aptos"/>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Aptos"/>
              </a:rPr>
              <a:t>Fourth level</a:t>
            </a:r>
            <a:endParaRPr b="0" lang="en-US" sz="1800" spc="-1" strike="noStrike">
              <a:solidFill>
                <a:srgbClr val="000000"/>
              </a:solidFill>
              <a:latin typeface="Aptos"/>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Aptos"/>
              </a:rPr>
              <a:t>Fifth level</a:t>
            </a:r>
            <a:endParaRPr b="0" lang="en-US" sz="1800" spc="-1" strike="noStrike">
              <a:solidFill>
                <a:srgbClr val="000000"/>
              </a:solidFill>
              <a:latin typeface="Aptos"/>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787878"/>
                </a:solidFill>
                <a:latin typeface="Aptos"/>
              </a:defRPr>
            </a:lvl1pPr>
          </a:lstStyle>
          <a:p>
            <a:pPr>
              <a:lnSpc>
                <a:spcPct val="100000"/>
              </a:lnSpc>
              <a:buNone/>
            </a:pPr>
            <a:r>
              <a:rPr b="0" lang="en-US" sz="1200" spc="-1" strike="noStrike">
                <a:solidFill>
                  <a:srgbClr val="787878"/>
                </a:solidFill>
                <a:latin typeface="Aptos"/>
              </a:rPr>
              <a:t>&lt;date/time&gt;</a:t>
            </a:r>
            <a:endParaRPr b="0" lang="en-US" sz="1200" spc="-1" strike="noStrike">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787878"/>
                </a:solidFill>
                <a:latin typeface="Aptos"/>
              </a:defRPr>
            </a:lvl1pPr>
          </a:lstStyle>
          <a:p>
            <a:pPr algn="r">
              <a:lnSpc>
                <a:spcPct val="100000"/>
              </a:lnSpc>
              <a:buNone/>
            </a:pPr>
            <a:fld id="{9F9E3EC6-0075-461C-BA20-B75646CB948C}" type="slidenum">
              <a:rPr b="0" lang="en-US" sz="1200" spc="-1" strike="noStrike">
                <a:solidFill>
                  <a:srgbClr val="787878"/>
                </a:solidFill>
                <a:latin typeface="Aptos"/>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jpeg"/><Relationship Id="rId6"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jpe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jpeg"/><Relationship Id="rId3" Type="http://schemas.openxmlformats.org/officeDocument/2006/relationships/image" Target="../media/image46.jpe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hyperlink" Target="http://socrates.berkeley.edu/~eps2/wisc/jpeg/op0.jpeg"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jpeg"/><Relationship Id="rId3" Type="http://schemas.openxmlformats.org/officeDocument/2006/relationships/image" Target="../media/image50.jpeg"/><Relationship Id="rId4"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1.gif"/><Relationship Id="rId2" Type="http://schemas.openxmlformats.org/officeDocument/2006/relationships/image" Target="../media/image52.jpe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jpeg"/><Relationship Id="rId6"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88.jpe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jpeg"/><Relationship Id="rId5" Type="http://schemas.openxmlformats.org/officeDocument/2006/relationships/image" Target="../media/image98.jpe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jpeg"/><Relationship Id="rId9" Type="http://schemas.openxmlformats.org/officeDocument/2006/relationships/image" Target="../media/image102.png"/><Relationship Id="rId10"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hyperlink" Target="https://www.imeko.org/publications/tc4-Archaeo-2020/IMEKO-TC4-MetroArchaeo2020-095.pdf" TargetMode="External"/><Relationship Id="rId3" Type="http://schemas.openxmlformats.org/officeDocument/2006/relationships/hyperlink" Target="https://analyticalsciencejournals.onlinelibrary.wiley.com/doi/10.1002/jrs.5504" TargetMode="External"/><Relationship Id="rId4" Type="http://schemas.openxmlformats.org/officeDocument/2006/relationships/hyperlink" Target="https://www.diva-portal.org/smash/get/diva2:1586094/FULLTEXT01.pdf" TargetMode="External"/><Relationship Id="rId5" Type="http://schemas.openxmlformats.org/officeDocument/2006/relationships/hyperlink" Target="https://nature.berkeley.edu/classes/eps2/wisc/Lect5.html" TargetMode="External"/><Relationship Id="rId6" Type="http://schemas.openxmlformats.org/officeDocument/2006/relationships/hyperlink" Target="https://jdmis.edu.sg/jewellery-foundation-certificate-courses/gem-identification-methods.html" TargetMode="External"/><Relationship Id="rId7" Type="http://schemas.openxmlformats.org/officeDocument/2006/relationships/hyperlink" Target="https://agta.org/advantages-and-disadvantages-of-raman-fourier-transform-infrared-spectroscopy-ftir-in-the-gemological-field/" TargetMode="External"/><Relationship Id="rId8" Type="http://schemas.openxmlformats.org/officeDocument/2006/relationships/hyperlink" Target="https://www.bruker.com/en/products-and-solutions/infrared-and-raman/ft-ir-routine-spectrometer/what-is-ft-ir-spectroscopy.html" TargetMode="External"/><Relationship Id="rId9" Type="http://schemas.openxmlformats.org/officeDocument/2006/relationships/hyperlink" Target="https://lotusgemology.com/resources/articles/294-ftir-in-gem-testing-ftir-intrigue-lotus-gemology" TargetMode="External"/><Relationship Id="rId10" Type="http://schemas.openxmlformats.org/officeDocument/2006/relationships/hyperlink" Target="https://www.sciencedirect.com/science/article/abs/pii/S1386142522005534" TargetMode="External"/><Relationship Id="rId11" Type="http://schemas.openxmlformats.org/officeDocument/2006/relationships/hyperlink" Target="https://iopscience.iop.org/book/edit/978-0-7503-3927-8/chapter/bk978-0-7503-3927-8ch3" TargetMode="External"/><Relationship Id="rId12" Type="http://schemas.openxmlformats.org/officeDocument/2006/relationships/hyperlink" Target="file://home/anu/Downloads/fritschSp87_IR.pdf" TargetMode="External"/><Relationship Id="rId13" Type="http://schemas.openxmlformats.org/officeDocument/2006/relationships/hyperlink" Target="https://www.geologyin.com/2014/11/crystal-structure-and-crystal-system.html" TargetMode="External"/><Relationship Id="rId14" Type="http://schemas.openxmlformats.org/officeDocument/2006/relationships/hyperlink" Target="https://azamiluxury.com/en/press/cac-loai-da-quy/" TargetMode="External"/><Relationship Id="rId15"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Rectangle 7"/>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3" name="Picture 2" descr="diamonds, gem, gemstone, sparkle, luxury, gems, jewel, precious ..."/>
          <p:cNvPicPr/>
          <p:nvPr/>
        </p:nvPicPr>
        <p:blipFill>
          <a:blip r:embed="rId1"/>
          <a:srcRect l="0" t="7042" r="22960" b="1650"/>
          <a:stretch/>
        </p:blipFill>
        <p:spPr>
          <a:xfrm>
            <a:off x="3523320" y="0"/>
            <a:ext cx="8668080" cy="6857640"/>
          </a:xfrm>
          <a:prstGeom prst="rect">
            <a:avLst/>
          </a:prstGeom>
          <a:ln w="0">
            <a:noFill/>
          </a:ln>
        </p:spPr>
      </p:pic>
      <p:sp>
        <p:nvSpPr>
          <p:cNvPr id="84" name="Rectangle 9"/>
          <p:cNvSpPr/>
          <p:nvPr/>
        </p:nvSpPr>
        <p:spPr>
          <a:xfrm>
            <a:off x="0" y="0"/>
            <a:ext cx="9756360" cy="6857640"/>
          </a:xfrm>
          <a:prstGeom prst="rect">
            <a:avLst/>
          </a:prstGeom>
          <a:gradFill rotWithShape="0">
            <a:gsLst>
              <a:gs pos="42000">
                <a:srgbClr val="ffffff"/>
              </a:gs>
              <a:gs pos="100000">
                <a:srgbClr val="ffffff">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85" name="PlaceHolder 1"/>
          <p:cNvSpPr>
            <a:spLocks noGrp="1"/>
          </p:cNvSpPr>
          <p:nvPr>
            <p:ph type="title"/>
          </p:nvPr>
        </p:nvSpPr>
        <p:spPr>
          <a:xfrm>
            <a:off x="478080" y="1122480"/>
            <a:ext cx="4023000" cy="3203640"/>
          </a:xfrm>
          <a:prstGeom prst="rect">
            <a:avLst/>
          </a:prstGeom>
          <a:noFill/>
          <a:ln w="0">
            <a:noFill/>
          </a:ln>
        </p:spPr>
        <p:txBody>
          <a:bodyPr anchor="b">
            <a:normAutofit/>
          </a:bodyPr>
          <a:p>
            <a:pPr>
              <a:lnSpc>
                <a:spcPct val="90000"/>
              </a:lnSpc>
              <a:buNone/>
            </a:pPr>
            <a:r>
              <a:rPr b="1" lang="en-US" sz="3400" spc="-1" strike="noStrike">
                <a:solidFill>
                  <a:srgbClr val="000000"/>
                </a:solidFill>
                <a:latin typeface="Aptos Display"/>
              </a:rPr>
              <a:t>Introduction to A.I powered solutions for Gemstone Industry Challenges</a:t>
            </a:r>
            <a:endParaRPr b="0" lang="en-US" sz="3400" spc="-1" strike="noStrike">
              <a:solidFill>
                <a:srgbClr val="000000"/>
              </a:solidFill>
              <a:latin typeface="Aptos"/>
            </a:endParaRPr>
          </a:p>
          <a:p>
            <a:pPr>
              <a:lnSpc>
                <a:spcPct val="90000"/>
              </a:lnSpc>
              <a:buNone/>
            </a:pPr>
            <a:endParaRPr b="0" lang="en-US" sz="3400" spc="-1" strike="noStrike">
              <a:solidFill>
                <a:srgbClr val="000000"/>
              </a:solidFill>
              <a:latin typeface="Aptos"/>
            </a:endParaRPr>
          </a:p>
        </p:txBody>
      </p:sp>
      <p:sp>
        <p:nvSpPr>
          <p:cNvPr id="86" name="Rectangle 13"/>
          <p:cNvSpPr/>
          <p:nvPr/>
        </p:nvSpPr>
        <p:spPr>
          <a:xfrm>
            <a:off x="480960" y="4546800"/>
            <a:ext cx="397728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sp>
      <p:sp>
        <p:nvSpPr>
          <p:cNvPr id="87" name="TextBox 4"/>
          <p:cNvSpPr/>
          <p:nvPr/>
        </p:nvSpPr>
        <p:spPr>
          <a:xfrm>
            <a:off x="122400" y="6188040"/>
            <a:ext cx="2909520" cy="5479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i="1" lang="en-US" sz="1000" spc="-1" strike="noStrike">
                <a:solidFill>
                  <a:srgbClr val="000000"/>
                </a:solidFill>
                <a:latin typeface="Aptos"/>
              </a:rPr>
              <a:t>Anu Gamage</a:t>
            </a:r>
            <a:br>
              <a:rPr sz="1000"/>
            </a:br>
            <a:r>
              <a:rPr b="0" i="1" lang="en-US" sz="1000" spc="-1" strike="noStrike">
                <a:solidFill>
                  <a:srgbClr val="000000"/>
                </a:solidFill>
                <a:latin typeface="Aptos"/>
              </a:rPr>
              <a:t>Research Scientist</a:t>
            </a:r>
            <a:br>
              <a:rPr sz="1000"/>
            </a:br>
            <a:r>
              <a:rPr b="0" i="1" lang="en-US" sz="1000" spc="-1" strike="noStrike">
                <a:solidFill>
                  <a:srgbClr val="000000"/>
                </a:solidFill>
                <a:latin typeface="Aptos"/>
              </a:rPr>
              <a:t>Sul's Research Group</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Rectangle 78"/>
          <p:cNvSpPr/>
          <p:nvPr/>
        </p:nvSpPr>
        <p:spPr>
          <a:xfrm>
            <a:off x="0" y="0"/>
            <a:ext cx="12191760" cy="6857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25" name="Rectangle 80"/>
          <p:cNvSpPr/>
          <p:nvPr/>
        </p:nvSpPr>
        <p:spPr>
          <a:xfrm>
            <a:off x="1672560" y="1090440"/>
            <a:ext cx="9464760" cy="5238000"/>
          </a:xfrm>
          <a:prstGeom prst="rect">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sp>
      <p:sp>
        <p:nvSpPr>
          <p:cNvPr id="126" name="Rectangle 82"/>
          <p:cNvSpPr/>
          <p:nvPr/>
        </p:nvSpPr>
        <p:spPr>
          <a:xfrm>
            <a:off x="1672560" y="1090440"/>
            <a:ext cx="9464760" cy="5238000"/>
          </a:xfrm>
          <a:prstGeom prst="rect">
            <a:avLst/>
          </a:prstGeom>
          <a:solidFill>
            <a:schemeClr val="accent6">
              <a:alpha val="30000"/>
            </a:schemeClr>
          </a:solidFill>
          <a:ln w="28575">
            <a:solidFill>
              <a:srgbClr val="ffffff">
                <a:alpha val="99000"/>
              </a:srgbClr>
            </a:solidFill>
          </a:ln>
        </p:spPr>
        <p:style>
          <a:lnRef idx="2">
            <a:schemeClr val="accent1">
              <a:shade val="50000"/>
            </a:schemeClr>
          </a:lnRef>
          <a:fillRef idx="1">
            <a:schemeClr val="accent1"/>
          </a:fillRef>
          <a:effectRef idx="0">
            <a:schemeClr val="accent1"/>
          </a:effectRef>
          <a:fontRef idx="minor"/>
        </p:style>
      </p:sp>
      <p:pic>
        <p:nvPicPr>
          <p:cNvPr id="127" name="Picture 6" descr="A graph on a grid&#10;&#10;Description automatically generated"/>
          <p:cNvPicPr/>
          <p:nvPr/>
        </p:nvPicPr>
        <p:blipFill>
          <a:blip r:embed="rId1"/>
          <a:srcRect l="0" t="5696" r="-8" b="9921"/>
          <a:stretch/>
        </p:blipFill>
        <p:spPr>
          <a:xfrm>
            <a:off x="1280520" y="677520"/>
            <a:ext cx="9630360" cy="5416920"/>
          </a:xfrm>
          <a:prstGeom prst="rect">
            <a:avLst/>
          </a:prstGeom>
          <a:ln w="28575">
            <a:solidFill>
              <a:srgbClr val="ffffff"/>
            </a:solidFill>
            <a:round/>
          </a:ln>
        </p:spPr>
      </p:pic>
      <p:sp>
        <p:nvSpPr>
          <p:cNvPr id="128" name="Graphic 212"/>
          <p:cNvSpPr/>
          <p:nvPr/>
        </p:nvSpPr>
        <p:spPr>
          <a:xfrm>
            <a:off x="9473760" y="168120"/>
            <a:ext cx="1008720" cy="1008720"/>
          </a:xfrm>
          <a:custGeom>
            <a:avLst/>
            <a:gdLst/>
            <a:ah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sp>
      <p:sp>
        <p:nvSpPr>
          <p:cNvPr id="129" name="Graphic 212"/>
          <p:cNvSpPr/>
          <p:nvPr/>
        </p:nvSpPr>
        <p:spPr>
          <a:xfrm>
            <a:off x="9473760" y="168120"/>
            <a:ext cx="1008720" cy="1008720"/>
          </a:xfrm>
          <a:custGeom>
            <a:avLst/>
            <a:gdLst/>
            <a:ah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sp>
      <p:sp>
        <p:nvSpPr>
          <p:cNvPr id="130" name="Oval 88"/>
          <p:cNvSpPr/>
          <p:nvPr/>
        </p:nvSpPr>
        <p:spPr>
          <a:xfrm>
            <a:off x="911520" y="4428720"/>
            <a:ext cx="564840" cy="564840"/>
          </a:xfrm>
          <a:prstGeom prst="ellipse">
            <a:avLst/>
          </a:prstGeom>
          <a:solidFill>
            <a:srgbClr val="ffffff"/>
          </a:solidFill>
          <a:ln w="28575">
            <a:solidFill>
              <a:srgbClr val="000000"/>
            </a:solidFill>
          </a:ln>
        </p:spPr>
        <p:style>
          <a:lnRef idx="2">
            <a:schemeClr val="accent1">
              <a:shade val="50000"/>
            </a:schemeClr>
          </a:lnRef>
          <a:fillRef idx="1">
            <a:schemeClr val="accent1"/>
          </a:fillRef>
          <a:effectRef idx="0">
            <a:schemeClr val="accent1"/>
          </a:effectRef>
          <a:fontRef idx="minor"/>
        </p:style>
      </p:sp>
      <p:sp>
        <p:nvSpPr>
          <p:cNvPr id="131" name="Oval 90"/>
          <p:cNvSpPr/>
          <p:nvPr/>
        </p:nvSpPr>
        <p:spPr>
          <a:xfrm>
            <a:off x="911520" y="4428720"/>
            <a:ext cx="564840" cy="564840"/>
          </a:xfrm>
          <a:prstGeom prst="ellipse">
            <a:avLst/>
          </a:prstGeom>
          <a:solidFill>
            <a:schemeClr val="accent6">
              <a:alpha val="30000"/>
            </a:schemeClr>
          </a:solidFill>
          <a:ln w="28575">
            <a:solidFill>
              <a:srgbClr val="ffffff"/>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Rectangle 15"/>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33" name="Rectangle 17"/>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134" name="Rectangle 19"/>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35" name="Rectangle 21"/>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36" name="Picture 3" descr="A graph showing the number of gemstones&#10;&#10;Description automatically generated"/>
          <p:cNvPicPr/>
          <p:nvPr/>
        </p:nvPicPr>
        <p:blipFill>
          <a:blip r:embed="rId1"/>
          <a:stretch/>
        </p:blipFill>
        <p:spPr>
          <a:xfrm>
            <a:off x="457200" y="609480"/>
            <a:ext cx="11277360" cy="5638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 name="Rectangle 29"/>
          <p:cNvSpPr/>
          <p:nvPr/>
        </p:nvSpPr>
        <p:spPr>
          <a:xfrm>
            <a:off x="0" y="0"/>
            <a:ext cx="12191760" cy="6857640"/>
          </a:xfrm>
          <a:prstGeom prst="rect">
            <a:avLst/>
          </a:prstGeom>
          <a:solidFill>
            <a:srgbClr val="324d69"/>
          </a:solidFill>
          <a:ln>
            <a:noFill/>
          </a:ln>
        </p:spPr>
        <p:style>
          <a:lnRef idx="2">
            <a:schemeClr val="accent1">
              <a:shade val="50000"/>
            </a:schemeClr>
          </a:lnRef>
          <a:fillRef idx="1">
            <a:schemeClr val="accent1"/>
          </a:fillRef>
          <a:effectRef idx="0">
            <a:schemeClr val="accent1"/>
          </a:effectRef>
          <a:fontRef idx="minor"/>
        </p:style>
      </p:sp>
      <p:sp>
        <p:nvSpPr>
          <p:cNvPr id="138" name="Rectangle 30"/>
          <p:cNvSpPr/>
          <p:nvPr/>
        </p:nvSpPr>
        <p:spPr>
          <a:xfrm>
            <a:off x="477000" y="480240"/>
            <a:ext cx="11237760" cy="5897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139" name="Picture 1" descr="A graph of different colored squares"/>
          <p:cNvPicPr/>
          <p:nvPr/>
        </p:nvPicPr>
        <p:blipFill>
          <a:blip r:embed="rId1"/>
          <a:stretch/>
        </p:blipFill>
        <p:spPr>
          <a:xfrm>
            <a:off x="643320" y="702720"/>
            <a:ext cx="10904760" cy="5452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Rectangle 26"/>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41" name="Rectangle 27"/>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142" name="Rectangle 28"/>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43" name="Rectangle 25"/>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44" name="Picture 3" descr="A white paper with black text"/>
          <p:cNvPicPr/>
          <p:nvPr/>
        </p:nvPicPr>
        <p:blipFill>
          <a:blip r:embed="rId1"/>
          <a:stretch/>
        </p:blipFill>
        <p:spPr>
          <a:xfrm>
            <a:off x="2248920" y="457200"/>
            <a:ext cx="7693560" cy="59432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5"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46"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147"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48"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49" name="Picture 3" descr=""/>
          <p:cNvPicPr/>
          <p:nvPr/>
        </p:nvPicPr>
        <p:blipFill>
          <a:blip r:embed="rId1"/>
          <a:stretch/>
        </p:blipFill>
        <p:spPr>
          <a:xfrm>
            <a:off x="3228120" y="457200"/>
            <a:ext cx="5735160" cy="59432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0" name="Rectangle 10"/>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51" name="Rectangle 12"/>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152" name="Rectangle 14"/>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53" name="Rectangle 16"/>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54" name="Picture 5" descr="A chart of different colored gemstones&#10;&#10;Description automatically generated"/>
          <p:cNvPicPr/>
          <p:nvPr/>
        </p:nvPicPr>
        <p:blipFill>
          <a:blip r:embed="rId1"/>
          <a:stretch/>
        </p:blipFill>
        <p:spPr>
          <a:xfrm>
            <a:off x="1378800" y="457200"/>
            <a:ext cx="9433800" cy="59432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Rectangle 19"/>
          <p:cNvSpPr/>
          <p:nvPr/>
        </p:nvSpPr>
        <p:spPr>
          <a:xfrm>
            <a:off x="0" y="0"/>
            <a:ext cx="12191760" cy="685764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p:style>
      </p:sp>
      <p:pic>
        <p:nvPicPr>
          <p:cNvPr id="156" name="Picture 1" descr="A group of different colored stones&#10;&#10;Description automatically generated"/>
          <p:cNvPicPr/>
          <p:nvPr/>
        </p:nvPicPr>
        <p:blipFill>
          <a:blip r:embed="rId1"/>
          <a:srcRect l="0" t="0" r="0" b="7251"/>
          <a:stretch/>
        </p:blipFill>
        <p:spPr>
          <a:xfrm>
            <a:off x="5564520" y="1548360"/>
            <a:ext cx="5908320" cy="3159720"/>
          </a:xfrm>
          <a:prstGeom prst="rect">
            <a:avLst/>
          </a:prstGeom>
          <a:ln w="0">
            <a:noFill/>
          </a:ln>
        </p:spPr>
      </p:pic>
      <p:sp>
        <p:nvSpPr>
          <p:cNvPr id="157" name="Rectangle 21"/>
          <p:cNvSpPr/>
          <p:nvPr/>
        </p:nvSpPr>
        <p:spPr>
          <a:xfrm>
            <a:off x="477000" y="480240"/>
            <a:ext cx="11237760" cy="58975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158" name="Picture 2" descr="A chart of different colored gems&#10;&#10;Description automatically generated"/>
          <p:cNvPicPr/>
          <p:nvPr/>
        </p:nvPicPr>
        <p:blipFill>
          <a:blip r:embed="rId2"/>
          <a:stretch/>
        </p:blipFill>
        <p:spPr>
          <a:xfrm>
            <a:off x="832680" y="643320"/>
            <a:ext cx="4456440" cy="5570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60"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161"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62"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63" name="Picture 3" descr="A table of different colors&#10;&#10;Description automatically generated"/>
          <p:cNvPicPr/>
          <p:nvPr/>
        </p:nvPicPr>
        <p:blipFill>
          <a:blip r:embed="rId1"/>
          <a:stretch/>
        </p:blipFill>
        <p:spPr>
          <a:xfrm>
            <a:off x="3919320" y="457200"/>
            <a:ext cx="4353480" cy="5943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Rectangle 1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65" name="Picture 7" descr="Shining diamonds"/>
          <p:cNvPicPr/>
          <p:nvPr/>
        </p:nvPicPr>
        <p:blipFill>
          <a:blip r:embed="rId1"/>
          <a:srcRect l="0" t="21609" r="-2" b="3391"/>
          <a:stretch/>
        </p:blipFill>
        <p:spPr>
          <a:xfrm>
            <a:off x="-2880" y="0"/>
            <a:ext cx="12191760" cy="6857640"/>
          </a:xfrm>
          <a:prstGeom prst="rect">
            <a:avLst/>
          </a:prstGeom>
          <a:ln w="0">
            <a:noFill/>
          </a:ln>
        </p:spPr>
      </p:pic>
      <p:sp>
        <p:nvSpPr>
          <p:cNvPr id="166" name="Rectangle 13"/>
          <p:cNvSpPr/>
          <p:nvPr/>
        </p:nvSpPr>
        <p:spPr>
          <a:xfrm>
            <a:off x="0" y="2207520"/>
            <a:ext cx="12191760" cy="3161880"/>
          </a:xfrm>
          <a:prstGeom prst="rect">
            <a:avLst/>
          </a:prstGeom>
          <a:gradFill rotWithShape="0">
            <a:gsLst>
              <a:gs pos="0">
                <a:srgbClr val="000000">
                  <a:alpha val="0"/>
                </a:srgbClr>
              </a:gs>
              <a:gs pos="50000">
                <a:srgbClr val="000000">
                  <a:alpha val="30196"/>
                </a:srgbClr>
              </a:gs>
              <a:gs pos="100000">
                <a:srgbClr val="000000">
                  <a:alpha val="0"/>
                </a:srgbClr>
              </a:gs>
            </a:gsLst>
            <a:lin ang="16200000"/>
          </a:gradFill>
          <a:ln>
            <a:noFill/>
          </a:ln>
        </p:spPr>
        <p:style>
          <a:lnRef idx="2">
            <a:schemeClr val="accent1">
              <a:shade val="50000"/>
            </a:schemeClr>
          </a:lnRef>
          <a:fillRef idx="1">
            <a:schemeClr val="accent1"/>
          </a:fillRef>
          <a:effectRef idx="0">
            <a:schemeClr val="accent1"/>
          </a:effectRef>
          <a:fontRef idx="minor"/>
        </p:style>
      </p:sp>
      <p:sp>
        <p:nvSpPr>
          <p:cNvPr id="167" name="TextBox 5"/>
          <p:cNvSpPr/>
          <p:nvPr/>
        </p:nvSpPr>
        <p:spPr>
          <a:xfrm>
            <a:off x="1097280" y="325440"/>
            <a:ext cx="10058040" cy="3574440"/>
          </a:xfrm>
          <a:prstGeom prst="rect">
            <a:avLst/>
          </a:prstGeom>
          <a:noFill/>
          <a:ln w="0">
            <a:noFill/>
          </a:ln>
          <a:effectLst>
            <a:outerShdw algn="tl" blurRad="50760" dir="2700000" dist="37674" rotWithShape="0">
              <a:srgbClr val="000000">
                <a:alpha val="40000"/>
              </a:srgbClr>
            </a:outerShdw>
          </a:effectLst>
        </p:spPr>
        <p:style>
          <a:lnRef idx="0"/>
          <a:fillRef idx="0"/>
          <a:effectRef idx="0"/>
          <a:fontRef idx="minor"/>
        </p:style>
        <p:txBody>
          <a:bodyPr numCol="1" spcCol="0" horzOverflow="overflow" vertOverflow="overflow" anchor="b">
            <a:normAutofit/>
          </a:bodyPr>
          <a:p>
            <a:pPr algn="ctr">
              <a:lnSpc>
                <a:spcPct val="100000"/>
              </a:lnSpc>
              <a:buNone/>
            </a:pPr>
            <a:r>
              <a:rPr b="1" lang="en-US" sz="6000" spc="-1" strike="noStrike">
                <a:solidFill>
                  <a:srgbClr val="ffffff"/>
                </a:solidFill>
                <a:latin typeface="Aptos"/>
              </a:rPr>
              <a:t>Gemstone Families</a:t>
            </a:r>
            <a:endParaRPr b="0" lang="en-US" sz="6000" spc="-1" strike="noStrike">
              <a:latin typeface="Arial"/>
            </a:endParaRPr>
          </a:p>
          <a:p>
            <a:pPr algn="ctr">
              <a:lnSpc>
                <a:spcPct val="90000"/>
              </a:lnSpc>
              <a:spcAft>
                <a:spcPts val="601"/>
              </a:spcAft>
              <a:buNone/>
            </a:pPr>
            <a:endParaRPr b="0" lang="en-US" sz="5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Rectangle 27"/>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9" name="TextBox 4"/>
          <p:cNvSpPr/>
          <p:nvPr/>
        </p:nvSpPr>
        <p:spPr>
          <a:xfrm>
            <a:off x="890280" y="640080"/>
            <a:ext cx="3733560" cy="3565800"/>
          </a:xfrm>
          <a:prstGeom prst="rect">
            <a:avLst/>
          </a:prstGeom>
          <a:noFill/>
          <a:ln w="0">
            <a:noFill/>
          </a:ln>
        </p:spPr>
        <p:style>
          <a:lnRef idx="0"/>
          <a:fillRef idx="0"/>
          <a:effectRef idx="0"/>
          <a:fontRef idx="minor"/>
        </p:style>
        <p:txBody>
          <a:bodyPr numCol="1" spcCol="0" horzOverflow="overflow" vertOverflow="overflow" anchor="b">
            <a:normAutofit/>
          </a:bodyPr>
          <a:p>
            <a:pPr>
              <a:lnSpc>
                <a:spcPct val="90000"/>
              </a:lnSpc>
              <a:spcAft>
                <a:spcPts val="601"/>
              </a:spcAft>
              <a:buNone/>
            </a:pPr>
            <a:r>
              <a:rPr b="1" lang="en-US" sz="5400" spc="-1" strike="noStrike">
                <a:solidFill>
                  <a:srgbClr val="000000"/>
                </a:solidFill>
                <a:latin typeface="Aptos Display"/>
              </a:rPr>
              <a:t>Gemstone Families</a:t>
            </a:r>
            <a:endParaRPr b="0" lang="en-US" sz="5400" spc="-1" strike="noStrike">
              <a:latin typeface="Arial"/>
            </a:endParaRPr>
          </a:p>
        </p:txBody>
      </p:sp>
      <p:sp>
        <p:nvSpPr>
          <p:cNvPr id="170" name="sketchy line"/>
          <p:cNvSpPr/>
          <p:nvPr/>
        </p:nvSpPr>
        <p:spPr>
          <a:xfrm>
            <a:off x="890280" y="4409280"/>
            <a:ext cx="3474360" cy="18000"/>
          </a:xfrm>
          <a:custGeom>
            <a:avLst/>
            <a:gdLst/>
            <a:ahLst/>
            <a:rect l="l" t="t" r="r" b="b"/>
            <a:pathLst>
              <a:path fill="none" w="3474720" h="18288">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stroke="0" w="3474720" h="18288">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w="44450">
            <a:solidFill>
              <a:srgbClr val="e97132"/>
            </a:solidFill>
            <a:round/>
          </a:ln>
        </p:spPr>
        <p:style>
          <a:lnRef idx="2">
            <a:schemeClr val="accent1">
              <a:shade val="50000"/>
            </a:schemeClr>
          </a:lnRef>
          <a:fillRef idx="1">
            <a:schemeClr val="accent1"/>
          </a:fillRef>
          <a:effectRef idx="0">
            <a:schemeClr val="accent1"/>
          </a:effectRef>
          <a:fontRef idx="minor"/>
        </p:style>
      </p:sp>
      <p:sp>
        <p:nvSpPr>
          <p:cNvPr id="171" name="Picture 3"/>
          <p:cNvSpPr/>
          <p:nvPr/>
        </p:nvSpPr>
        <p:spPr>
          <a:xfrm>
            <a:off x="5311800" y="0"/>
            <a:ext cx="6878520" cy="6857640"/>
          </a:xfrm>
          <a:custGeom>
            <a:avLst/>
            <a:gdLst/>
            <a:ah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Rectangle 11"/>
          <p:cNvSpPr/>
          <p:nvPr/>
        </p:nvSpPr>
        <p:spPr>
          <a:xfrm>
            <a:off x="0" y="0"/>
            <a:ext cx="12191760" cy="685764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p:style>
      </p:sp>
      <p:sp>
        <p:nvSpPr>
          <p:cNvPr id="89" name="Star: 7 Points 3"/>
          <p:cNvSpPr/>
          <p:nvPr/>
        </p:nvSpPr>
        <p:spPr>
          <a:xfrm>
            <a:off x="4354560" y="841320"/>
            <a:ext cx="3504960" cy="3114360"/>
          </a:xfrm>
          <a:prstGeom prst="star7">
            <a:avLst>
              <a:gd name="adj" fmla="val 34601"/>
              <a:gd name="hf" fmla="val 102572"/>
              <a:gd name="vf" fmla="val 105210"/>
            </a:avLst>
          </a:prstGeom>
          <a:solidFill>
            <a:schemeClr val="accent5">
              <a:lumMod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anchor="b">
            <a:normAutofit/>
          </a:bodyPr>
          <a:p>
            <a:pPr algn="ctr">
              <a:lnSpc>
                <a:spcPct val="90000"/>
              </a:lnSpc>
              <a:spcAft>
                <a:spcPts val="601"/>
              </a:spcAft>
              <a:buNone/>
            </a:pPr>
            <a:r>
              <a:rPr b="1" lang="en-US" sz="4300" spc="-1" strike="noStrike">
                <a:solidFill>
                  <a:srgbClr val="ffffff"/>
                </a:solidFill>
                <a:latin typeface="Aptos Display"/>
              </a:rPr>
              <a:t>Wanna Know?</a:t>
            </a:r>
            <a:endParaRPr b="0" lang="en-US" sz="4300" spc="-1" strike="noStrike">
              <a:latin typeface="Arial"/>
            </a:endParaRPr>
          </a:p>
        </p:txBody>
      </p:sp>
      <p:sp>
        <p:nvSpPr>
          <p:cNvPr id="90" name="Picture 4"/>
          <p:cNvSpPr/>
          <p:nvPr/>
        </p:nvSpPr>
        <p:spPr>
          <a:xfrm>
            <a:off x="0" y="0"/>
            <a:ext cx="3834360" cy="3333240"/>
          </a:xfrm>
          <a:custGeom>
            <a:avLst/>
            <a:gdLst/>
            <a:ahLst/>
            <a:rect l="l" t="t" r="r" b="b"/>
            <a:pathLst>
              <a:path w="3834670" h="3333747">
                <a:moveTo>
                  <a:pt x="0" y="0"/>
                </a:moveTo>
                <a:lnTo>
                  <a:pt x="3066495" y="0"/>
                </a:lnTo>
                <a:lnTo>
                  <a:pt x="3427241" y="1211943"/>
                </a:lnTo>
                <a:lnTo>
                  <a:pt x="3834670" y="3333747"/>
                </a:lnTo>
                <a:lnTo>
                  <a:pt x="0" y="3333747"/>
                </a:lnTo>
                <a:close/>
              </a:path>
            </a:pathLst>
          </a:custGeom>
          <a:blipFill rotWithShape="0">
            <a:blip r:embed="rId1"/>
            <a:srcRect/>
            <a:stretch/>
          </a:blipFill>
          <a:ln w="0">
            <a:noFill/>
          </a:ln>
        </p:spPr>
        <p:style>
          <a:lnRef idx="0"/>
          <a:fillRef idx="0"/>
          <a:effectRef idx="0"/>
          <a:fontRef idx="minor"/>
        </p:style>
      </p:sp>
      <p:sp>
        <p:nvSpPr>
          <p:cNvPr id="91" name="Picture 5"/>
          <p:cNvSpPr/>
          <p:nvPr/>
        </p:nvSpPr>
        <p:spPr>
          <a:xfrm>
            <a:off x="0" y="3562200"/>
            <a:ext cx="3985560" cy="3295440"/>
          </a:xfrm>
          <a:custGeom>
            <a:avLst/>
            <a:gdLst/>
            <a:ahLst/>
            <a:rect l="l" t="t" r="r" b="b"/>
            <a:pathLst>
              <a:path w="3986041" h="3295650">
                <a:moveTo>
                  <a:pt x="3878566" y="0"/>
                </a:moveTo>
                <a:lnTo>
                  <a:pt x="3986041" y="559707"/>
                </a:lnTo>
                <a:lnTo>
                  <a:pt x="3751724" y="3295650"/>
                </a:lnTo>
                <a:lnTo>
                  <a:pt x="0" y="3295650"/>
                </a:lnTo>
                <a:lnTo>
                  <a:pt x="0" y="1"/>
                </a:lnTo>
                <a:close/>
              </a:path>
            </a:pathLst>
          </a:custGeom>
          <a:blipFill rotWithShape="0">
            <a:blip r:embed="rId2"/>
            <a:srcRect/>
            <a:stretch/>
          </a:blipFill>
          <a:ln w="0">
            <a:noFill/>
          </a:ln>
        </p:spPr>
        <p:style>
          <a:lnRef idx="0"/>
          <a:fillRef idx="0"/>
          <a:effectRef idx="0"/>
          <a:fontRef idx="minor"/>
        </p:style>
      </p:sp>
      <p:grpSp>
        <p:nvGrpSpPr>
          <p:cNvPr id="92" name="Group 13"/>
          <p:cNvGrpSpPr/>
          <p:nvPr/>
        </p:nvGrpSpPr>
        <p:grpSpPr>
          <a:xfrm>
            <a:off x="2748600" y="0"/>
            <a:ext cx="1338840" cy="6857640"/>
            <a:chOff x="2748600" y="0"/>
            <a:chExt cx="1338840" cy="6857640"/>
          </a:xfrm>
        </p:grpSpPr>
        <p:sp>
          <p:nvSpPr>
            <p:cNvPr id="93" name="Freeform: Shape 14"/>
            <p:cNvSpPr/>
            <p:nvPr/>
          </p:nvSpPr>
          <p:spPr>
            <a:xfrm>
              <a:off x="2748600" y="0"/>
              <a:ext cx="1338840" cy="6857640"/>
            </a:xfrm>
            <a:custGeom>
              <a:avLst/>
              <a:gdLst/>
              <a:ah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4" name="Freeform: Shape 15"/>
            <p:cNvSpPr/>
            <p:nvPr/>
          </p:nvSpPr>
          <p:spPr>
            <a:xfrm>
              <a:off x="2748600" y="0"/>
              <a:ext cx="1338840" cy="6857640"/>
            </a:xfrm>
            <a:custGeom>
              <a:avLst/>
              <a:gdLst/>
              <a:ah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rotWithShape="0">
              <a:blip r:embed="rId3">
                <a:alphaModFix amt="57000"/>
              </a:blip>
              <a:srcRect/>
              <a:tile/>
            </a:blipFill>
            <a:ln>
              <a:noFill/>
            </a:ln>
          </p:spPr>
          <p:style>
            <a:lnRef idx="2">
              <a:schemeClr val="accent1">
                <a:shade val="50000"/>
              </a:schemeClr>
            </a:lnRef>
            <a:fillRef idx="1">
              <a:schemeClr val="accent1"/>
            </a:fillRef>
            <a:effectRef idx="0">
              <a:schemeClr val="accent1"/>
            </a:effectRef>
            <a:fontRef idx="minor"/>
          </p:style>
        </p:sp>
      </p:grpSp>
      <p:sp>
        <p:nvSpPr>
          <p:cNvPr id="95" name="Picture 6"/>
          <p:cNvSpPr/>
          <p:nvPr/>
        </p:nvSpPr>
        <p:spPr>
          <a:xfrm>
            <a:off x="8240040" y="0"/>
            <a:ext cx="3951720" cy="6857640"/>
          </a:xfrm>
          <a:custGeom>
            <a:avLst/>
            <a:gdLst/>
            <a:ahLst/>
            <a:rect l="l" t="t" r="r" b="b"/>
            <a:pathLst>
              <a:path w="3951921" h="6858000">
                <a:moveTo>
                  <a:pt x="224707" y="0"/>
                </a:moveTo>
                <a:lnTo>
                  <a:pt x="3951921" y="0"/>
                </a:lnTo>
                <a:lnTo>
                  <a:pt x="3951921" y="6858000"/>
                </a:lnTo>
                <a:lnTo>
                  <a:pt x="886146" y="6858000"/>
                </a:lnTo>
                <a:lnTo>
                  <a:pt x="558800" y="5721062"/>
                </a:lnTo>
                <a:lnTo>
                  <a:pt x="0" y="2712496"/>
                </a:lnTo>
                <a:close/>
              </a:path>
            </a:pathLst>
          </a:custGeom>
          <a:blipFill rotWithShape="0">
            <a:blip r:embed="rId4"/>
            <a:srcRect/>
            <a:stretch/>
          </a:blipFill>
          <a:ln w="0">
            <a:noFill/>
          </a:ln>
        </p:spPr>
        <p:style>
          <a:lnRef idx="0"/>
          <a:fillRef idx="0"/>
          <a:effectRef idx="0"/>
          <a:fontRef idx="minor"/>
        </p:style>
      </p:sp>
      <p:grpSp>
        <p:nvGrpSpPr>
          <p:cNvPr id="96" name="Group 17"/>
          <p:cNvGrpSpPr/>
          <p:nvPr/>
        </p:nvGrpSpPr>
        <p:grpSpPr>
          <a:xfrm>
            <a:off x="8104680" y="360"/>
            <a:ext cx="1338840" cy="6857640"/>
            <a:chOff x="8104680" y="360"/>
            <a:chExt cx="1338840" cy="6857640"/>
          </a:xfrm>
        </p:grpSpPr>
        <p:sp>
          <p:nvSpPr>
            <p:cNvPr id="97" name="Freeform: Shape 18"/>
            <p:cNvSpPr/>
            <p:nvPr/>
          </p:nvSpPr>
          <p:spPr>
            <a:xfrm rot="10800000">
              <a:off x="8104680" y="360"/>
              <a:ext cx="1338840" cy="6857640"/>
            </a:xfrm>
            <a:custGeom>
              <a:avLst/>
              <a:gdLst/>
              <a:ah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8" name="Freeform: Shape 19"/>
            <p:cNvSpPr/>
            <p:nvPr/>
          </p:nvSpPr>
          <p:spPr>
            <a:xfrm rot="10800000">
              <a:off x="8104680" y="360"/>
              <a:ext cx="1338840" cy="6857640"/>
            </a:xfrm>
            <a:custGeom>
              <a:avLst/>
              <a:gdLst/>
              <a:ah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rotWithShape="0">
              <a:blip r:embed="rId5">
                <a:alphaModFix amt="57000"/>
              </a:blip>
              <a:srcRect/>
              <a:tile/>
            </a:blip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72" name="Rectangle 14"/>
          <p:cNvSpPr/>
          <p:nvPr/>
        </p:nvSpPr>
        <p:spPr>
          <a:xfrm>
            <a:off x="0" y="0"/>
            <a:ext cx="12191760" cy="68576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sp>
      <p:pic>
        <p:nvPicPr>
          <p:cNvPr id="173" name="Picture 3" descr="Cut diamond"/>
          <p:cNvPicPr/>
          <p:nvPr/>
        </p:nvPicPr>
        <p:blipFill>
          <a:blip r:embed="rId1">
            <a:alphaModFix amt="50000"/>
          </a:blip>
          <a:srcRect l="0" t="10962" r="0" b="4769"/>
          <a:stretch/>
        </p:blipFill>
        <p:spPr>
          <a:xfrm>
            <a:off x="0" y="0"/>
            <a:ext cx="12191760" cy="6857640"/>
          </a:xfrm>
          <a:prstGeom prst="rect">
            <a:avLst/>
          </a:prstGeom>
          <a:ln w="0">
            <a:noFill/>
          </a:ln>
        </p:spPr>
      </p:pic>
      <p:sp>
        <p:nvSpPr>
          <p:cNvPr id="174" name="PlaceHolder 1"/>
          <p:cNvSpPr>
            <a:spLocks noGrp="1"/>
          </p:cNvSpPr>
          <p:nvPr>
            <p:ph type="title"/>
          </p:nvPr>
        </p:nvSpPr>
        <p:spPr>
          <a:xfrm>
            <a:off x="1523880" y="1122480"/>
            <a:ext cx="9143640" cy="2900160"/>
          </a:xfrm>
          <a:prstGeom prst="rect">
            <a:avLst/>
          </a:prstGeom>
          <a:noFill/>
          <a:ln w="0">
            <a:noFill/>
          </a:ln>
        </p:spPr>
        <p:txBody>
          <a:bodyPr anchor="b">
            <a:normAutofit/>
          </a:bodyPr>
          <a:p>
            <a:pPr algn="ctr">
              <a:lnSpc>
                <a:spcPct val="90000"/>
              </a:lnSpc>
              <a:buNone/>
            </a:pPr>
            <a:r>
              <a:rPr b="0" lang="en-US" sz="6000" spc="-1" strike="noStrike">
                <a:solidFill>
                  <a:srgbClr val="ffffff"/>
                </a:solidFill>
                <a:latin typeface="Aptos Display"/>
              </a:rPr>
              <a:t>Uses of gemstones other than jewelry</a:t>
            </a:r>
            <a:endParaRPr b="0" lang="en-US" sz="6000" spc="-1" strike="noStrike">
              <a:solidFill>
                <a:srgbClr val="000000"/>
              </a:solidFill>
              <a:latin typeface="Apto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5" name="Picture 3" descr="A group of clear balls&#10;&#10;Description automatically generated"/>
          <p:cNvPicPr/>
          <p:nvPr/>
        </p:nvPicPr>
        <p:blipFill>
          <a:blip r:embed="rId1"/>
          <a:stretch/>
        </p:blipFill>
        <p:spPr>
          <a:xfrm>
            <a:off x="676800" y="3627360"/>
            <a:ext cx="4965840" cy="2904840"/>
          </a:xfrm>
          <a:prstGeom prst="rect">
            <a:avLst/>
          </a:prstGeom>
          <a:ln w="0">
            <a:noFill/>
          </a:ln>
        </p:spPr>
      </p:pic>
      <p:sp>
        <p:nvSpPr>
          <p:cNvPr id="176" name="Rectangle 32"/>
          <p:cNvSpPr/>
          <p:nvPr/>
        </p:nvSpPr>
        <p:spPr>
          <a:xfrm>
            <a:off x="6050160" y="0"/>
            <a:ext cx="91080" cy="6857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177" name="Picture 1" descr="A red gem on a black background"/>
          <p:cNvPicPr/>
          <p:nvPr/>
        </p:nvPicPr>
        <p:blipFill>
          <a:blip r:embed="rId2"/>
          <a:stretch/>
        </p:blipFill>
        <p:spPr>
          <a:xfrm>
            <a:off x="585720" y="257400"/>
            <a:ext cx="4965840" cy="2904840"/>
          </a:xfrm>
          <a:prstGeom prst="rect">
            <a:avLst/>
          </a:prstGeom>
          <a:ln w="0">
            <a:noFill/>
          </a:ln>
        </p:spPr>
      </p:pic>
      <p:sp>
        <p:nvSpPr>
          <p:cNvPr id="178" name="Rectangle 33"/>
          <p:cNvSpPr/>
          <p:nvPr/>
        </p:nvSpPr>
        <p:spPr>
          <a:xfrm>
            <a:off x="0" y="3383280"/>
            <a:ext cx="6126120" cy="91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179" name="Rectangle 34"/>
          <p:cNvSpPr/>
          <p:nvPr/>
        </p:nvSpPr>
        <p:spPr>
          <a:xfrm>
            <a:off x="6065640" y="3383280"/>
            <a:ext cx="6126120" cy="91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180" name="Picture 2" descr="A person holding a large crystal"/>
          <p:cNvPicPr/>
          <p:nvPr/>
        </p:nvPicPr>
        <p:blipFill>
          <a:blip r:embed="rId3"/>
          <a:stretch/>
        </p:blipFill>
        <p:spPr>
          <a:xfrm>
            <a:off x="6928560" y="261000"/>
            <a:ext cx="4718520" cy="2760120"/>
          </a:xfrm>
          <a:prstGeom prst="rect">
            <a:avLst/>
          </a:prstGeom>
          <a:ln w="0">
            <a:noFill/>
          </a:ln>
        </p:spPr>
      </p:pic>
      <p:pic>
        <p:nvPicPr>
          <p:cNvPr id="181" name="Picture 4" descr="A person holding a crown&#10;&#10;Description automatically generated"/>
          <p:cNvPicPr/>
          <p:nvPr/>
        </p:nvPicPr>
        <p:blipFill>
          <a:blip r:embed="rId4"/>
          <a:stretch/>
        </p:blipFill>
        <p:spPr>
          <a:xfrm>
            <a:off x="6912720" y="3877920"/>
            <a:ext cx="4718520" cy="27601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2" name="Picture 4" descr="A wooden watch with a white face&#10;&#10;Description automatically generated"/>
          <p:cNvPicPr/>
          <p:nvPr/>
        </p:nvPicPr>
        <p:blipFill>
          <a:blip r:embed="rId1"/>
          <a:stretch/>
        </p:blipFill>
        <p:spPr>
          <a:xfrm>
            <a:off x="4239000" y="726120"/>
            <a:ext cx="3690000" cy="1928880"/>
          </a:xfrm>
          <a:prstGeom prst="rect">
            <a:avLst/>
          </a:prstGeom>
          <a:ln w="0">
            <a:noFill/>
          </a:ln>
        </p:spPr>
      </p:pic>
      <p:sp>
        <p:nvSpPr>
          <p:cNvPr id="183" name="Rectangle 108"/>
          <p:cNvSpPr/>
          <p:nvPr/>
        </p:nvSpPr>
        <p:spPr>
          <a:xfrm>
            <a:off x="4023720" y="0"/>
            <a:ext cx="72720" cy="6857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184" name="Picture 3" descr=""/>
          <p:cNvPicPr/>
          <p:nvPr/>
        </p:nvPicPr>
        <p:blipFill>
          <a:blip r:embed="rId2"/>
          <a:stretch/>
        </p:blipFill>
        <p:spPr>
          <a:xfrm>
            <a:off x="188280" y="736560"/>
            <a:ext cx="3669480" cy="1854360"/>
          </a:xfrm>
          <a:prstGeom prst="rect">
            <a:avLst/>
          </a:prstGeom>
          <a:ln w="0">
            <a:noFill/>
          </a:ln>
        </p:spPr>
      </p:pic>
      <p:sp>
        <p:nvSpPr>
          <p:cNvPr id="185" name="Rectangle 109"/>
          <p:cNvSpPr/>
          <p:nvPr/>
        </p:nvSpPr>
        <p:spPr>
          <a:xfrm>
            <a:off x="8107920" y="0"/>
            <a:ext cx="72720" cy="6857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186" name="Picture 6" descr="A pyramid shaped glass with a tree inside&#10;&#10;Description automatically generated"/>
          <p:cNvPicPr/>
          <p:nvPr/>
        </p:nvPicPr>
        <p:blipFill>
          <a:blip r:embed="rId3"/>
          <a:stretch/>
        </p:blipFill>
        <p:spPr>
          <a:xfrm>
            <a:off x="303120" y="3683880"/>
            <a:ext cx="3401280" cy="2746440"/>
          </a:xfrm>
          <a:prstGeom prst="rect">
            <a:avLst/>
          </a:prstGeom>
          <a:ln w="0">
            <a:noFill/>
          </a:ln>
        </p:spPr>
      </p:pic>
      <p:sp>
        <p:nvSpPr>
          <p:cNvPr id="187" name="Rectangle 110"/>
          <p:cNvSpPr/>
          <p:nvPr/>
        </p:nvSpPr>
        <p:spPr>
          <a:xfrm rot="5400000">
            <a:off x="6059520" y="-2665440"/>
            <a:ext cx="72720" cy="121885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pic>
        <p:nvPicPr>
          <p:cNvPr id="188" name="Picture 7" descr="A close up of a mobile&#10;&#10;Description automatically generated"/>
          <p:cNvPicPr/>
          <p:nvPr/>
        </p:nvPicPr>
        <p:blipFill>
          <a:blip r:embed="rId4"/>
          <a:stretch/>
        </p:blipFill>
        <p:spPr>
          <a:xfrm>
            <a:off x="4388760" y="3786840"/>
            <a:ext cx="3401280" cy="2746440"/>
          </a:xfrm>
          <a:prstGeom prst="rect">
            <a:avLst/>
          </a:prstGeom>
          <a:ln w="0">
            <a:noFill/>
          </a:ln>
        </p:spPr>
      </p:pic>
      <p:pic>
        <p:nvPicPr>
          <p:cNvPr id="189" name="Picture 5" descr="A close-up of a laser&#10;&#10;Description automatically generated"/>
          <p:cNvPicPr/>
          <p:nvPr/>
        </p:nvPicPr>
        <p:blipFill>
          <a:blip r:embed="rId5"/>
          <a:stretch/>
        </p:blipFill>
        <p:spPr>
          <a:xfrm>
            <a:off x="8495640" y="577440"/>
            <a:ext cx="3401280" cy="2253240"/>
          </a:xfrm>
          <a:prstGeom prst="rect">
            <a:avLst/>
          </a:prstGeom>
          <a:ln w="0">
            <a:noFill/>
          </a:ln>
        </p:spPr>
      </p:pic>
      <p:pic>
        <p:nvPicPr>
          <p:cNvPr id="190" name="Picture 8" descr="A diamond tool with a diamond design&#10;&#10;Description automatically generated"/>
          <p:cNvPicPr/>
          <p:nvPr/>
        </p:nvPicPr>
        <p:blipFill>
          <a:blip r:embed="rId6"/>
          <a:stretch/>
        </p:blipFill>
        <p:spPr>
          <a:xfrm>
            <a:off x="8492040" y="4059000"/>
            <a:ext cx="3401280" cy="22021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Rectangle 17"/>
          <p:cNvSpPr/>
          <p:nvPr/>
        </p:nvSpPr>
        <p:spPr>
          <a:xfrm>
            <a:off x="0" y="0"/>
            <a:ext cx="12191760" cy="6857640"/>
          </a:xfrm>
          <a:prstGeom prst="rect">
            <a:avLst/>
          </a:prstGeom>
          <a:solidFill>
            <a:srgbClr val="586674"/>
          </a:solidFill>
          <a:ln>
            <a:noFill/>
          </a:ln>
        </p:spPr>
        <p:style>
          <a:lnRef idx="2">
            <a:schemeClr val="accent1">
              <a:shade val="50000"/>
            </a:schemeClr>
          </a:lnRef>
          <a:fillRef idx="1">
            <a:schemeClr val="accent1"/>
          </a:fillRef>
          <a:effectRef idx="0">
            <a:schemeClr val="accent1"/>
          </a:effectRef>
          <a:fontRef idx="minor"/>
        </p:style>
      </p:sp>
      <p:sp>
        <p:nvSpPr>
          <p:cNvPr id="192" name="Rectangle 18"/>
          <p:cNvSpPr/>
          <p:nvPr/>
        </p:nvSpPr>
        <p:spPr>
          <a:xfrm>
            <a:off x="477000" y="480240"/>
            <a:ext cx="11237760" cy="5897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193" name="Picture 3" descr="A close-up of a machine&#10;&#10;Description automatically generated"/>
          <p:cNvPicPr/>
          <p:nvPr/>
        </p:nvPicPr>
        <p:blipFill>
          <a:blip r:embed="rId1"/>
          <a:stretch/>
        </p:blipFill>
        <p:spPr>
          <a:xfrm>
            <a:off x="3310560" y="643320"/>
            <a:ext cx="5570640" cy="55706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 name="Down Arrow 7"/>
          <p:cNvSpPr/>
          <p:nvPr/>
        </p:nvSpPr>
        <p:spPr>
          <a:xfrm rot="16200000">
            <a:off x="800280" y="1491840"/>
            <a:ext cx="3333240" cy="349884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p:style>
      </p:sp>
      <p:sp>
        <p:nvSpPr>
          <p:cNvPr id="195" name="PlaceHolder 1"/>
          <p:cNvSpPr>
            <a:spLocks noGrp="1"/>
          </p:cNvSpPr>
          <p:nvPr>
            <p:ph type="title"/>
          </p:nvPr>
        </p:nvSpPr>
        <p:spPr>
          <a:xfrm>
            <a:off x="1028880" y="1967400"/>
            <a:ext cx="2628720" cy="2547000"/>
          </a:xfrm>
          <a:prstGeom prst="rect">
            <a:avLst/>
          </a:prstGeom>
          <a:noFill/>
          <a:ln w="0">
            <a:noFill/>
          </a:ln>
        </p:spPr>
        <p:txBody>
          <a:bodyPr anchor="ctr">
            <a:normAutofit/>
          </a:bodyPr>
          <a:p>
            <a:pPr algn="ctr">
              <a:lnSpc>
                <a:spcPct val="90000"/>
              </a:lnSpc>
              <a:buNone/>
            </a:pPr>
            <a:r>
              <a:rPr b="0" lang="en-US" sz="2000" spc="-1" strike="noStrike">
                <a:solidFill>
                  <a:srgbClr val="ffffff"/>
                </a:solidFill>
                <a:latin typeface="Aptos Display"/>
              </a:rPr>
              <a:t>Typical Blu-ray disc can store up to 25 GB of data. Therefore, a billion Blu-ray discs would equate to a staggering 25 exabytes of data.</a:t>
            </a:r>
            <a:endParaRPr b="0" lang="en-US" sz="2000" spc="-1" strike="noStrike">
              <a:solidFill>
                <a:srgbClr val="000000"/>
              </a:solidFill>
              <a:latin typeface="Aptos"/>
            </a:endParaRPr>
          </a:p>
        </p:txBody>
      </p:sp>
      <p:pic>
        <p:nvPicPr>
          <p:cNvPr id="196" name="Picture 3" descr="A diamond and hard drive&#10;&#10;Description automatically generated"/>
          <p:cNvPicPr/>
          <p:nvPr/>
        </p:nvPicPr>
        <p:blipFill>
          <a:blip r:embed="rId1"/>
          <a:stretch/>
        </p:blipFill>
        <p:spPr>
          <a:xfrm>
            <a:off x="4777200" y="885240"/>
            <a:ext cx="6780240" cy="50850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Rectangle 15"/>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8" name="Rectangle 17"/>
          <p:cNvSpPr/>
          <p:nvPr/>
        </p:nvSpPr>
        <p:spPr>
          <a:xfrm flipH="1" rot="10800000">
            <a:off x="0" y="360"/>
            <a:ext cx="6095520" cy="6857640"/>
          </a:xfrm>
          <a:prstGeom prst="rect">
            <a:avLst/>
          </a:prstGeom>
          <a:gradFill rotWithShape="0">
            <a:gsLst>
              <a:gs pos="8000">
                <a:srgbClr val="000000">
                  <a:alpha val="94117"/>
                </a:srgbClr>
              </a:gs>
              <a:gs pos="100000">
                <a:srgbClr val="156082"/>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199" name="Rectangle 19"/>
          <p:cNvSpPr/>
          <p:nvPr/>
        </p:nvSpPr>
        <p:spPr>
          <a:xfrm flipH="1" rot="16200000">
            <a:off x="-152280" y="609480"/>
            <a:ext cx="6857640" cy="5638320"/>
          </a:xfrm>
          <a:prstGeom prst="rect">
            <a:avLst/>
          </a:prstGeom>
          <a:gradFill rotWithShape="0">
            <a:gsLst>
              <a:gs pos="0">
                <a:srgbClr val="156082">
                  <a:alpha val="23137"/>
                </a:srgbClr>
              </a:gs>
              <a:gs pos="100000">
                <a:srgbClr val="0b3041">
                  <a:alpha val="0"/>
                </a:srgbClr>
              </a:gs>
            </a:gsLst>
            <a:lin ang="18600000"/>
          </a:gradFill>
          <a:ln>
            <a:noFill/>
          </a:ln>
        </p:spPr>
        <p:style>
          <a:lnRef idx="2">
            <a:schemeClr val="accent1">
              <a:shade val="50000"/>
            </a:schemeClr>
          </a:lnRef>
          <a:fillRef idx="1">
            <a:schemeClr val="accent1"/>
          </a:fillRef>
          <a:effectRef idx="0">
            <a:schemeClr val="accent1"/>
          </a:effectRef>
          <a:fontRef idx="minor"/>
        </p:style>
      </p:sp>
      <p:sp>
        <p:nvSpPr>
          <p:cNvPr id="200" name="Rectangle 21"/>
          <p:cNvSpPr/>
          <p:nvPr/>
        </p:nvSpPr>
        <p:spPr>
          <a:xfrm flipH="1" rot="10800000">
            <a:off x="-7920" y="2218320"/>
            <a:ext cx="6103080" cy="4639680"/>
          </a:xfrm>
          <a:prstGeom prst="rect">
            <a:avLst/>
          </a:prstGeom>
          <a:gradFill rotWithShape="0">
            <a:gsLst>
              <a:gs pos="28000">
                <a:srgbClr val="000000">
                  <a:alpha val="21176"/>
                </a:srgbClr>
              </a:gs>
              <a:gs pos="100000">
                <a:srgbClr val="156082">
                  <a:alpha val="0"/>
                </a:srgbClr>
              </a:gs>
            </a:gsLst>
            <a:lin ang="2400000"/>
          </a:gradFill>
          <a:ln>
            <a:noFill/>
          </a:ln>
        </p:spPr>
        <p:style>
          <a:lnRef idx="2">
            <a:schemeClr val="accent1">
              <a:shade val="50000"/>
            </a:schemeClr>
          </a:lnRef>
          <a:fillRef idx="1">
            <a:schemeClr val="accent1"/>
          </a:fillRef>
          <a:effectRef idx="0">
            <a:schemeClr val="accent1"/>
          </a:effectRef>
          <a:fontRef idx="minor"/>
        </p:style>
      </p:sp>
      <p:sp>
        <p:nvSpPr>
          <p:cNvPr id="201" name="Oval 23"/>
          <p:cNvSpPr/>
          <p:nvPr/>
        </p:nvSpPr>
        <p:spPr>
          <a:xfrm rot="4137600">
            <a:off x="565200" y="1211400"/>
            <a:ext cx="4640040" cy="4640040"/>
          </a:xfrm>
          <a:prstGeom prst="ellipse">
            <a:avLst/>
          </a:prstGeom>
          <a:gradFill rotWithShape="0">
            <a:gsLst>
              <a:gs pos="53000">
                <a:srgbClr val="156082">
                  <a:alpha val="0"/>
                </a:srgbClr>
              </a:gs>
              <a:gs pos="100000">
                <a:srgbClr val="83cbeb">
                  <a:alpha val="15294"/>
                </a:srgbClr>
              </a:gs>
            </a:gsLst>
            <a:lin ang="20934000"/>
          </a:gradFill>
          <a:ln>
            <a:noFill/>
          </a:ln>
        </p:spPr>
        <p:style>
          <a:lnRef idx="2">
            <a:schemeClr val="accent1">
              <a:shade val="50000"/>
            </a:schemeClr>
          </a:lnRef>
          <a:fillRef idx="1">
            <a:schemeClr val="accent1"/>
          </a:fillRef>
          <a:effectRef idx="0">
            <a:schemeClr val="accent1"/>
          </a:effectRef>
          <a:fontRef idx="minor"/>
        </p:style>
      </p:sp>
      <p:sp>
        <p:nvSpPr>
          <p:cNvPr id="202" name="Rectangle 25"/>
          <p:cNvSpPr/>
          <p:nvPr/>
        </p:nvSpPr>
        <p:spPr>
          <a:xfrm flipH="1" rot="10800000">
            <a:off x="-7920" y="360"/>
            <a:ext cx="6103080" cy="6870240"/>
          </a:xfrm>
          <a:prstGeom prst="rect">
            <a:avLst/>
          </a:prstGeom>
          <a:gradFill rotWithShape="0">
            <a:gsLst>
              <a:gs pos="24000">
                <a:srgbClr val="156082">
                  <a:alpha val="0"/>
                </a:srgbClr>
              </a:gs>
              <a:gs pos="100000">
                <a:srgbClr val="000000">
                  <a:alpha val="71372"/>
                </a:srgbClr>
              </a:gs>
            </a:gsLst>
            <a:lin ang="17400000"/>
          </a:gradFill>
          <a:ln>
            <a:noFill/>
          </a:ln>
        </p:spPr>
        <p:style>
          <a:lnRef idx="2">
            <a:schemeClr val="accent1">
              <a:shade val="50000"/>
            </a:schemeClr>
          </a:lnRef>
          <a:fillRef idx="1">
            <a:schemeClr val="accent1"/>
          </a:fillRef>
          <a:effectRef idx="0">
            <a:schemeClr val="accent1"/>
          </a:effectRef>
          <a:fontRef idx="minor"/>
        </p:style>
      </p:sp>
      <p:sp>
        <p:nvSpPr>
          <p:cNvPr id="203" name="PlaceHolder 1"/>
          <p:cNvSpPr>
            <a:spLocks noGrp="1"/>
          </p:cNvSpPr>
          <p:nvPr>
            <p:ph type="title"/>
          </p:nvPr>
        </p:nvSpPr>
        <p:spPr>
          <a:xfrm>
            <a:off x="726480" y="2654640"/>
            <a:ext cx="4567320" cy="3220200"/>
          </a:xfrm>
          <a:prstGeom prst="rect">
            <a:avLst/>
          </a:prstGeom>
          <a:noFill/>
          <a:ln w="0">
            <a:noFill/>
          </a:ln>
        </p:spPr>
        <p:txBody>
          <a:bodyPr anchor="t">
            <a:normAutofit/>
          </a:bodyPr>
          <a:p>
            <a:pPr algn="r">
              <a:lnSpc>
                <a:spcPct val="90000"/>
              </a:lnSpc>
              <a:buNone/>
            </a:pPr>
            <a:r>
              <a:rPr b="0" lang="en-US" sz="4800" spc="-1" strike="noStrike">
                <a:solidFill>
                  <a:srgbClr val="ffffff"/>
                </a:solidFill>
                <a:latin typeface="Aptos Display"/>
              </a:rPr>
              <a:t>Worth Studying ?</a:t>
            </a:r>
            <a:endParaRPr b="0" lang="en-US" sz="4800" spc="-1" strike="noStrike">
              <a:solidFill>
                <a:srgbClr val="000000"/>
              </a:solidFill>
              <a:latin typeface="Aptos"/>
            </a:endParaRPr>
          </a:p>
        </p:txBody>
      </p:sp>
      <p:pic>
        <p:nvPicPr>
          <p:cNvPr id="204" name="Picture 3" descr="A computer chip with a laser beam&#10;&#10;Description automatically generated"/>
          <p:cNvPicPr/>
          <p:nvPr/>
        </p:nvPicPr>
        <p:blipFill>
          <a:blip r:embed="rId1"/>
          <a:srcRect l="0" t="0" r="3136" b="0"/>
          <a:stretch/>
        </p:blipFill>
        <p:spPr>
          <a:xfrm>
            <a:off x="6242040" y="102960"/>
            <a:ext cx="5803560" cy="6651720"/>
          </a:xfrm>
          <a:prstGeom prst="rect">
            <a:avLst/>
          </a:prstGeom>
          <a:ln w="0">
            <a:noFill/>
          </a:ln>
        </p:spPr>
      </p:pic>
      <p:sp>
        <p:nvSpPr>
          <p:cNvPr id="205" name="Straight Arrow Connector 5"/>
          <p:cNvSpPr/>
          <p:nvPr/>
        </p:nvSpPr>
        <p:spPr>
          <a:xfrm>
            <a:off x="9780840" y="5191200"/>
            <a:ext cx="2156760" cy="10440"/>
          </a:xfrm>
          <a:custGeom>
            <a:avLst/>
            <a:gdLst/>
            <a:ahLst/>
            <a:rect l="l" t="t" r="r" b="b"/>
            <a:pathLst>
              <a:path w="21600" h="21600">
                <a:moveTo>
                  <a:pt x="0" y="0"/>
                </a:moveTo>
                <a:lnTo>
                  <a:pt x="21600" y="21600"/>
                </a:lnTo>
              </a:path>
            </a:pathLst>
          </a:custGeom>
          <a:noFill/>
          <a:ln>
            <a:solidFill>
              <a:srgbClr val="156082"/>
            </a:solidFill>
          </a:ln>
        </p:spPr>
        <p:style>
          <a:lnRef idx="2">
            <a:schemeClr val="accent1"/>
          </a:lnRef>
          <a:fillRef idx="0">
            <a:schemeClr val="accent1"/>
          </a:fillRef>
          <a:effectRef idx="1">
            <a:schemeClr val="accent1"/>
          </a:effectRef>
          <a:fontRef idx="minor"/>
        </p:style>
      </p:sp>
      <p:sp>
        <p:nvSpPr>
          <p:cNvPr id="206" name="Straight Arrow Connector 6"/>
          <p:cNvSpPr/>
          <p:nvPr/>
        </p:nvSpPr>
        <p:spPr>
          <a:xfrm>
            <a:off x="6447600" y="5439600"/>
            <a:ext cx="4410720" cy="10440"/>
          </a:xfrm>
          <a:custGeom>
            <a:avLst/>
            <a:gdLst/>
            <a:ahLst/>
            <a:rect l="l" t="t" r="r" b="b"/>
            <a:pathLst>
              <a:path w="21600" h="21600">
                <a:moveTo>
                  <a:pt x="0" y="0"/>
                </a:moveTo>
                <a:lnTo>
                  <a:pt x="21600" y="21600"/>
                </a:lnTo>
              </a:path>
            </a:pathLst>
          </a:custGeom>
          <a:noFill/>
          <a:ln>
            <a:solidFill>
              <a:srgbClr val="156082"/>
            </a:solidFill>
          </a:ln>
        </p:spPr>
        <p:style>
          <a:lnRef idx="2">
            <a:schemeClr val="accent1"/>
          </a:lnRef>
          <a:fillRef idx="0">
            <a:schemeClr val="accent1"/>
          </a:fillRef>
          <a:effectRef idx="1">
            <a:schemeClr val="accent1"/>
          </a:effectRef>
          <a:fontRef idx="minor"/>
        </p:style>
      </p:sp>
      <p:sp>
        <p:nvSpPr>
          <p:cNvPr id="207" name="Straight Arrow Connector 7"/>
          <p:cNvSpPr/>
          <p:nvPr/>
        </p:nvSpPr>
        <p:spPr>
          <a:xfrm>
            <a:off x="7971840" y="5697360"/>
            <a:ext cx="2714760" cy="10440"/>
          </a:xfrm>
          <a:custGeom>
            <a:avLst/>
            <a:gdLst/>
            <a:ahLst/>
            <a:rect l="l" t="t" r="r" b="b"/>
            <a:pathLst>
              <a:path w="21600" h="21600">
                <a:moveTo>
                  <a:pt x="0" y="0"/>
                </a:moveTo>
                <a:lnTo>
                  <a:pt x="21600" y="21600"/>
                </a:lnTo>
              </a:path>
            </a:pathLst>
          </a:custGeom>
          <a:noFill/>
          <a:ln>
            <a:solidFill>
              <a:srgbClr val="156082"/>
            </a:solidFill>
          </a:ln>
        </p:spPr>
        <p:style>
          <a:lnRef idx="2">
            <a:schemeClr val="accent1"/>
          </a:lnRef>
          <a:fillRef idx="0">
            <a:schemeClr val="accent1"/>
          </a:fillRef>
          <a:effectRef idx="1">
            <a:schemeClr val="accent1"/>
          </a:effectRef>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Speech Bubble: Rectangle with Corners Rounded 5"/>
          <p:cNvSpPr/>
          <p:nvPr/>
        </p:nvSpPr>
        <p:spPr>
          <a:xfrm>
            <a:off x="198720" y="576360"/>
            <a:ext cx="3004560" cy="2285640"/>
          </a:xfrm>
          <a:prstGeom prst="wedgeRoundRectCallout">
            <a:avLst>
              <a:gd name="adj1" fmla="val -20833"/>
              <a:gd name="adj2" fmla="val 62500"/>
              <a:gd name="adj3" fmla="val 16667"/>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2000" spc="-1" strike="noStrike">
                <a:solidFill>
                  <a:srgbClr val="ffffff"/>
                </a:solidFill>
                <a:latin typeface="Lato"/>
                <a:ea typeface="Lato"/>
              </a:rPr>
              <a:t>Gemstones in Electronics</a:t>
            </a:r>
            <a:endParaRPr b="0" lang="en-US" sz="2000" spc="-1" strike="noStrike">
              <a:latin typeface="Arial"/>
            </a:endParaRPr>
          </a:p>
          <a:p>
            <a:pPr algn="ctr">
              <a:lnSpc>
                <a:spcPct val="100000"/>
              </a:lnSpc>
              <a:buNone/>
            </a:pPr>
            <a:endParaRPr b="0" lang="en-US" sz="2000" spc="-1" strike="noStrike">
              <a:latin typeface="Arial"/>
            </a:endParaRPr>
          </a:p>
          <a:p>
            <a:pPr algn="ctr">
              <a:lnSpc>
                <a:spcPct val="100000"/>
              </a:lnSpc>
              <a:buNone/>
            </a:pPr>
            <a:r>
              <a:rPr b="1" lang="en-US" sz="1800" spc="-1" strike="noStrike">
                <a:solidFill>
                  <a:srgbClr val="ffffff"/>
                </a:solidFill>
                <a:latin typeface="Aptos"/>
                <a:ea typeface="Lato"/>
              </a:rPr>
              <a:t>Semiconductors</a:t>
            </a:r>
            <a:endParaRPr b="0" lang="en-US" sz="1800" spc="-1" strike="noStrike">
              <a:latin typeface="Arial"/>
            </a:endParaRPr>
          </a:p>
          <a:p>
            <a:pPr algn="ctr">
              <a:lnSpc>
                <a:spcPct val="100000"/>
              </a:lnSpc>
              <a:buNone/>
            </a:pPr>
            <a:r>
              <a:rPr b="1" lang="en-US" sz="1800" spc="-1" strike="noStrike">
                <a:solidFill>
                  <a:srgbClr val="ffffff"/>
                </a:solidFill>
                <a:latin typeface="Aptos"/>
                <a:ea typeface="Lato"/>
              </a:rPr>
              <a:t>Piezoelectric Devices</a:t>
            </a:r>
            <a:endParaRPr b="0" lang="en-US" sz="1800" spc="-1" strike="noStrike">
              <a:latin typeface="Arial"/>
            </a:endParaRPr>
          </a:p>
          <a:p>
            <a:pPr algn="ctr">
              <a:lnSpc>
                <a:spcPct val="100000"/>
              </a:lnSpc>
              <a:buNone/>
            </a:pPr>
            <a:r>
              <a:rPr b="1" lang="en-US" sz="1800" spc="-1" strike="noStrike">
                <a:solidFill>
                  <a:srgbClr val="ffffff"/>
                </a:solidFill>
                <a:latin typeface="Aptos"/>
                <a:ea typeface="Lato"/>
              </a:rPr>
              <a:t>Optoelectronics</a:t>
            </a:r>
            <a:endParaRPr b="0" lang="en-US" sz="1800" spc="-1" strike="noStrike">
              <a:latin typeface="Arial"/>
            </a:endParaRPr>
          </a:p>
          <a:p>
            <a:pPr algn="ctr">
              <a:lnSpc>
                <a:spcPct val="100000"/>
              </a:lnSpc>
              <a:buNone/>
            </a:pPr>
            <a:endParaRPr b="0" lang="en-US" sz="1800" spc="-1" strike="noStrike">
              <a:latin typeface="Arial"/>
            </a:endParaRPr>
          </a:p>
        </p:txBody>
      </p:sp>
      <p:sp>
        <p:nvSpPr>
          <p:cNvPr id="209" name="Speech Bubble: Rectangle with Corners Rounded 6"/>
          <p:cNvSpPr/>
          <p:nvPr/>
        </p:nvSpPr>
        <p:spPr>
          <a:xfrm>
            <a:off x="2882520" y="613440"/>
            <a:ext cx="3090600" cy="2210400"/>
          </a:xfrm>
          <a:prstGeom prst="wedgeRoundRectCallout">
            <a:avLst>
              <a:gd name="adj1" fmla="val -20833"/>
              <a:gd name="adj2" fmla="val 62500"/>
              <a:gd name="adj3" fmla="val 16667"/>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2000" spc="-1" strike="noStrike">
                <a:solidFill>
                  <a:srgbClr val="ffffff"/>
                </a:solidFill>
                <a:latin typeface="Aptos"/>
              </a:rPr>
              <a:t>Medical Applications</a:t>
            </a:r>
            <a:endParaRPr b="0" lang="en-US" sz="2000" spc="-1" strike="noStrike">
              <a:latin typeface="Arial"/>
            </a:endParaRPr>
          </a:p>
          <a:p>
            <a:pPr algn="ctr">
              <a:lnSpc>
                <a:spcPct val="100000"/>
              </a:lnSpc>
              <a:buNone/>
            </a:pPr>
            <a:endParaRPr b="0" lang="en-US" sz="2000" spc="-1" strike="noStrike">
              <a:latin typeface="Arial"/>
            </a:endParaRPr>
          </a:p>
          <a:p>
            <a:pPr algn="ctr">
              <a:lnSpc>
                <a:spcPct val="100000"/>
              </a:lnSpc>
              <a:buNone/>
            </a:pPr>
            <a:r>
              <a:rPr b="1" lang="en-US" sz="1800" spc="-1" strike="noStrike">
                <a:solidFill>
                  <a:srgbClr val="ffffff"/>
                </a:solidFill>
                <a:latin typeface="Aptos"/>
              </a:rPr>
              <a:t>Diagnostics</a:t>
            </a:r>
            <a:endParaRPr b="0" lang="en-US" sz="1800" spc="-1" strike="noStrike">
              <a:latin typeface="Arial"/>
            </a:endParaRPr>
          </a:p>
          <a:p>
            <a:pPr algn="ctr">
              <a:lnSpc>
                <a:spcPct val="100000"/>
              </a:lnSpc>
              <a:buNone/>
            </a:pPr>
            <a:r>
              <a:rPr b="1" lang="en-US" sz="1800" spc="-1" strike="noStrike">
                <a:solidFill>
                  <a:srgbClr val="ffffff"/>
                </a:solidFill>
                <a:latin typeface="Aptos"/>
              </a:rPr>
              <a:t>Therapeutic Uses</a:t>
            </a:r>
            <a:endParaRPr b="0" lang="en-US" sz="1800" spc="-1" strike="noStrike">
              <a:latin typeface="Arial"/>
            </a:endParaRPr>
          </a:p>
        </p:txBody>
      </p:sp>
      <p:sp>
        <p:nvSpPr>
          <p:cNvPr id="210" name="Speech Bubble: Rectangle with Corners Rounded 7"/>
          <p:cNvSpPr/>
          <p:nvPr/>
        </p:nvSpPr>
        <p:spPr>
          <a:xfrm>
            <a:off x="8666640" y="576360"/>
            <a:ext cx="3004560" cy="2285640"/>
          </a:xfrm>
          <a:prstGeom prst="wedgeRoundRectCallout">
            <a:avLst>
              <a:gd name="adj1" fmla="val -20833"/>
              <a:gd name="adj2" fmla="val 62500"/>
              <a:gd name="adj3" fmla="val 16667"/>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anchor="ctr">
            <a:noAutofit/>
          </a:bodyPr>
          <a:p>
            <a:pPr algn="ctr">
              <a:lnSpc>
                <a:spcPct val="100000"/>
              </a:lnSpc>
              <a:buNone/>
            </a:pPr>
            <a:r>
              <a:rPr b="1" lang="en-US" sz="2000" spc="-1" strike="noStrike">
                <a:solidFill>
                  <a:srgbClr val="ffffff"/>
                </a:solidFill>
                <a:latin typeface="Aptos"/>
              </a:rPr>
              <a:t>Industrial Applications</a:t>
            </a:r>
            <a:endParaRPr b="0" lang="en-US" sz="2000" spc="-1" strike="noStrike">
              <a:latin typeface="Arial"/>
            </a:endParaRPr>
          </a:p>
          <a:p>
            <a:pPr algn="ctr">
              <a:lnSpc>
                <a:spcPct val="100000"/>
              </a:lnSpc>
              <a:buNone/>
            </a:pPr>
            <a:endParaRPr b="0" lang="en-US" sz="2000" spc="-1" strike="noStrike">
              <a:latin typeface="Arial"/>
            </a:endParaRPr>
          </a:p>
          <a:p>
            <a:pPr algn="ctr">
              <a:lnSpc>
                <a:spcPct val="100000"/>
              </a:lnSpc>
              <a:buNone/>
            </a:pPr>
            <a:r>
              <a:rPr b="1" lang="en-US" sz="1800" spc="-1" strike="noStrike">
                <a:solidFill>
                  <a:srgbClr val="ffffff"/>
                </a:solidFill>
                <a:latin typeface="Aptos"/>
              </a:rPr>
              <a:t>Cutting and Drilling</a:t>
            </a:r>
            <a:endParaRPr b="0" lang="en-US" sz="1800" spc="-1" strike="noStrike">
              <a:latin typeface="Arial"/>
            </a:endParaRPr>
          </a:p>
          <a:p>
            <a:pPr algn="ctr">
              <a:lnSpc>
                <a:spcPct val="100000"/>
              </a:lnSpc>
              <a:buNone/>
            </a:pPr>
            <a:r>
              <a:rPr b="1" lang="en-US" sz="1800" spc="-1" strike="noStrike">
                <a:solidFill>
                  <a:srgbClr val="ffffff"/>
                </a:solidFill>
                <a:latin typeface="Aptos"/>
              </a:rPr>
              <a:t>Abrasives</a:t>
            </a:r>
            <a:endParaRPr b="0" lang="en-US" sz="1800" spc="-1" strike="noStrike">
              <a:latin typeface="Arial"/>
            </a:endParaRPr>
          </a:p>
          <a:p>
            <a:pPr algn="ctr">
              <a:lnSpc>
                <a:spcPct val="100000"/>
              </a:lnSpc>
              <a:buNone/>
            </a:pPr>
            <a:r>
              <a:rPr b="1" lang="en-US" sz="1800" spc="-1" strike="noStrike">
                <a:solidFill>
                  <a:srgbClr val="ffffff"/>
                </a:solidFill>
                <a:latin typeface="Aptos"/>
              </a:rPr>
              <a:t>High-Pressure Research</a:t>
            </a:r>
            <a:endParaRPr b="0" lang="en-US" sz="1800" spc="-1" strike="noStrike">
              <a:latin typeface="Arial"/>
            </a:endParaRPr>
          </a:p>
          <a:p>
            <a:pPr algn="ctr">
              <a:lnSpc>
                <a:spcPct val="100000"/>
              </a:lnSpc>
              <a:buNone/>
            </a:pPr>
            <a:endParaRPr b="0" lang="en-US" sz="1800" spc="-1" strike="noStrike">
              <a:latin typeface="Arial"/>
            </a:endParaRPr>
          </a:p>
        </p:txBody>
      </p:sp>
      <p:sp>
        <p:nvSpPr>
          <p:cNvPr id="211" name="Speech Bubble: Rectangle with Corners Rounded 10"/>
          <p:cNvSpPr/>
          <p:nvPr/>
        </p:nvSpPr>
        <p:spPr>
          <a:xfrm>
            <a:off x="5819040" y="519840"/>
            <a:ext cx="2961720" cy="2339280"/>
          </a:xfrm>
          <a:prstGeom prst="wedgeRoundRectCallout">
            <a:avLst>
              <a:gd name="adj1" fmla="val -20833"/>
              <a:gd name="adj2" fmla="val 62500"/>
              <a:gd name="adj3" fmla="val 16667"/>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2000" spc="-1" strike="noStrike">
                <a:solidFill>
                  <a:srgbClr val="ffffff"/>
                </a:solidFill>
                <a:latin typeface="Aptos"/>
              </a:rPr>
              <a:t>Emerging Technologies</a:t>
            </a:r>
            <a:endParaRPr b="0" lang="en-US" sz="2000" spc="-1" strike="noStrike">
              <a:latin typeface="Arial"/>
            </a:endParaRPr>
          </a:p>
          <a:p>
            <a:pPr algn="ctr">
              <a:lnSpc>
                <a:spcPct val="100000"/>
              </a:lnSpc>
              <a:buNone/>
            </a:pPr>
            <a:endParaRPr b="0" lang="en-US" sz="2000" spc="-1" strike="noStrike">
              <a:latin typeface="Arial"/>
            </a:endParaRPr>
          </a:p>
          <a:p>
            <a:pPr algn="ctr">
              <a:lnSpc>
                <a:spcPct val="100000"/>
              </a:lnSpc>
              <a:buNone/>
            </a:pPr>
            <a:r>
              <a:rPr b="1" lang="en-US" sz="1800" spc="-1" strike="noStrike">
                <a:solidFill>
                  <a:srgbClr val="ffffff"/>
                </a:solidFill>
                <a:latin typeface="Lato"/>
                <a:ea typeface="Lato"/>
              </a:rPr>
              <a:t>Quantum Computing</a:t>
            </a:r>
            <a:endParaRPr b="0" lang="en-US" sz="1800" spc="-1" strike="noStrike">
              <a:latin typeface="Arial"/>
            </a:endParaRPr>
          </a:p>
          <a:p>
            <a:pPr algn="ctr">
              <a:lnSpc>
                <a:spcPct val="100000"/>
              </a:lnSpc>
              <a:buNone/>
            </a:pPr>
            <a:r>
              <a:rPr b="1" lang="en-US" sz="1800" spc="-1" strike="noStrike">
                <a:solidFill>
                  <a:srgbClr val="ffffff"/>
                </a:solidFill>
                <a:latin typeface="Aptos"/>
                <a:ea typeface="Lato"/>
              </a:rPr>
              <a:t>Renewable Energy</a:t>
            </a:r>
            <a:endParaRPr b="0" lang="en-US" sz="1800" spc="-1" strike="noStrike">
              <a:latin typeface="Arial"/>
            </a:endParaRPr>
          </a:p>
          <a:p>
            <a:pPr algn="ctr">
              <a:lnSpc>
                <a:spcPct val="100000"/>
              </a:lnSpc>
              <a:buNone/>
            </a:pPr>
            <a:r>
              <a:rPr b="1" lang="en-US" sz="1800" spc="-1" strike="noStrike">
                <a:solidFill>
                  <a:srgbClr val="ffffff"/>
                </a:solidFill>
                <a:latin typeface="Aptos"/>
                <a:ea typeface="Lato"/>
              </a:rPr>
              <a:t>Wearable Technology</a:t>
            </a:r>
            <a:endParaRPr b="0" lang="en-US" sz="1800" spc="-1" strike="noStrike">
              <a:latin typeface="Arial"/>
            </a:endParaRPr>
          </a:p>
          <a:p>
            <a:pPr algn="ctr">
              <a:lnSpc>
                <a:spcPct val="100000"/>
              </a:lnSpc>
              <a:buNone/>
            </a:pPr>
            <a:endParaRPr b="0" lang="en-US" sz="1800" spc="-1" strike="noStrike">
              <a:latin typeface="Arial"/>
            </a:endParaRPr>
          </a:p>
        </p:txBody>
      </p:sp>
      <p:pic>
        <p:nvPicPr>
          <p:cNvPr id="212" name="Picture 16" descr="A group of gemstones with names&#10;&#10;Description automatically generated"/>
          <p:cNvPicPr/>
          <p:nvPr/>
        </p:nvPicPr>
        <p:blipFill>
          <a:blip r:embed="rId1"/>
          <a:stretch/>
        </p:blipFill>
        <p:spPr>
          <a:xfrm>
            <a:off x="5007600" y="5088240"/>
            <a:ext cx="2167560" cy="1209240"/>
          </a:xfrm>
          <a:prstGeom prst="rect">
            <a:avLst/>
          </a:prstGeom>
          <a:ln w="0">
            <a:noFill/>
          </a:ln>
        </p:spPr>
      </p:pic>
      <p:sp>
        <p:nvSpPr>
          <p:cNvPr id="213" name="Straight Arrow Connector 15"/>
          <p:cNvSpPr/>
          <p:nvPr/>
        </p:nvSpPr>
        <p:spPr>
          <a:xfrm flipH="1">
            <a:off x="6983640" y="3128040"/>
            <a:ext cx="2553840" cy="2371320"/>
          </a:xfrm>
          <a:custGeom>
            <a:avLst/>
            <a:gdLst/>
            <a:ahLst/>
            <a:rect l="l" t="t" r="r" b="b"/>
            <a:pathLst>
              <a:path w="21600" h="21600">
                <a:moveTo>
                  <a:pt x="0" y="0"/>
                </a:moveTo>
                <a:lnTo>
                  <a:pt x="21600" y="21600"/>
                </a:lnTo>
              </a:path>
            </a:pathLst>
          </a:custGeom>
          <a:noFill/>
          <a:ln>
            <a:solidFill>
              <a:srgbClr val="156082"/>
            </a:solidFill>
            <a:tailEnd len="med" type="triangle" w="med"/>
          </a:ln>
        </p:spPr>
        <p:style>
          <a:lnRef idx="2">
            <a:schemeClr val="accent1"/>
          </a:lnRef>
          <a:fillRef idx="0">
            <a:schemeClr val="accent1"/>
          </a:fillRef>
          <a:effectRef idx="1">
            <a:schemeClr val="accent1"/>
          </a:effectRef>
          <a:fontRef idx="minor"/>
        </p:style>
      </p:sp>
      <p:sp>
        <p:nvSpPr>
          <p:cNvPr id="214" name="Straight Arrow Connector 14"/>
          <p:cNvSpPr/>
          <p:nvPr/>
        </p:nvSpPr>
        <p:spPr>
          <a:xfrm flipH="1">
            <a:off x="6293520" y="3099960"/>
            <a:ext cx="396720" cy="1974240"/>
          </a:xfrm>
          <a:custGeom>
            <a:avLst/>
            <a:gdLst/>
            <a:ahLst/>
            <a:rect l="l" t="t" r="r" b="b"/>
            <a:pathLst>
              <a:path w="21600" h="21600">
                <a:moveTo>
                  <a:pt x="0" y="0"/>
                </a:moveTo>
                <a:lnTo>
                  <a:pt x="21600" y="21600"/>
                </a:lnTo>
              </a:path>
            </a:pathLst>
          </a:custGeom>
          <a:noFill/>
          <a:ln>
            <a:solidFill>
              <a:srgbClr val="156082"/>
            </a:solidFill>
            <a:tailEnd len="med" type="triangle" w="med"/>
          </a:ln>
        </p:spPr>
        <p:style>
          <a:lnRef idx="2">
            <a:schemeClr val="accent1"/>
          </a:lnRef>
          <a:fillRef idx="0">
            <a:schemeClr val="accent1"/>
          </a:fillRef>
          <a:effectRef idx="1">
            <a:schemeClr val="accent1"/>
          </a:effectRef>
          <a:fontRef idx="minor"/>
        </p:style>
      </p:sp>
      <p:sp>
        <p:nvSpPr>
          <p:cNvPr id="215" name="Straight Arrow Connector 12"/>
          <p:cNvSpPr/>
          <p:nvPr/>
        </p:nvSpPr>
        <p:spPr>
          <a:xfrm>
            <a:off x="3821760" y="3083040"/>
            <a:ext cx="1759680" cy="2071080"/>
          </a:xfrm>
          <a:custGeom>
            <a:avLst/>
            <a:gdLst/>
            <a:ahLst/>
            <a:rect l="l" t="t" r="r" b="b"/>
            <a:pathLst>
              <a:path w="21600" h="21600">
                <a:moveTo>
                  <a:pt x="0" y="0"/>
                </a:moveTo>
                <a:lnTo>
                  <a:pt x="21600" y="21600"/>
                </a:lnTo>
              </a:path>
            </a:pathLst>
          </a:custGeom>
          <a:noFill/>
          <a:ln>
            <a:solidFill>
              <a:srgbClr val="156082"/>
            </a:solidFill>
            <a:tailEnd len="med" type="triangle" w="med"/>
          </a:ln>
        </p:spPr>
        <p:style>
          <a:lnRef idx="2">
            <a:schemeClr val="accent1"/>
          </a:lnRef>
          <a:fillRef idx="0">
            <a:schemeClr val="accent1"/>
          </a:fillRef>
          <a:effectRef idx="1">
            <a:schemeClr val="accent1"/>
          </a:effectRef>
          <a:fontRef idx="minor"/>
        </p:style>
      </p:sp>
      <p:sp>
        <p:nvSpPr>
          <p:cNvPr id="216" name="Straight Arrow Connector 11"/>
          <p:cNvSpPr/>
          <p:nvPr/>
        </p:nvSpPr>
        <p:spPr>
          <a:xfrm>
            <a:off x="1101960" y="3130200"/>
            <a:ext cx="4292640" cy="2468160"/>
          </a:xfrm>
          <a:custGeom>
            <a:avLst/>
            <a:gdLst/>
            <a:ahLst/>
            <a:rect l="l" t="t" r="r" b="b"/>
            <a:pathLst>
              <a:path w="21600" h="21600">
                <a:moveTo>
                  <a:pt x="0" y="0"/>
                </a:moveTo>
                <a:lnTo>
                  <a:pt x="21600" y="21600"/>
                </a:lnTo>
              </a:path>
            </a:pathLst>
          </a:custGeom>
          <a:noFill/>
          <a:ln>
            <a:solidFill>
              <a:srgbClr val="156082"/>
            </a:solidFill>
            <a:tailEnd len="med" type="triangle" w="med"/>
          </a:ln>
        </p:spPr>
        <p:style>
          <a:lnRef idx="2">
            <a:schemeClr val="accent1"/>
          </a:lnRef>
          <a:fillRef idx="0">
            <a:schemeClr val="accent1"/>
          </a:fillRef>
          <a:effectRef idx="1">
            <a:schemeClr val="accent1"/>
          </a:effectRef>
          <a:fontRef idx="minor"/>
        </p:style>
      </p:sp>
      <p:sp>
        <p:nvSpPr>
          <p:cNvPr id="217" name="Explosion: 14 Points 17"/>
          <p:cNvSpPr/>
          <p:nvPr/>
        </p:nvSpPr>
        <p:spPr>
          <a:xfrm>
            <a:off x="623160" y="4363200"/>
            <a:ext cx="3069000" cy="2135520"/>
          </a:xfrm>
          <a:prstGeom prst="irregularSeal2">
            <a:avLst/>
          </a:prstGeom>
          <a:solidFill>
            <a:srgbClr val="ffc000"/>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Aptos"/>
              </a:rPr>
              <a:t>Worth doing research!</a:t>
            </a:r>
            <a:endParaRPr b="0" lang="en-US" sz="1800" spc="-1" strike="noStrike">
              <a:latin typeface="Arial"/>
            </a:endParaRPr>
          </a:p>
        </p:txBody>
      </p:sp>
      <p:pic>
        <p:nvPicPr>
          <p:cNvPr id="218" name="Picture 19" descr="A cartoon of a person in a white coat&#10;&#10;Description automatically generated"/>
          <p:cNvPicPr/>
          <p:nvPr/>
        </p:nvPicPr>
        <p:blipFill>
          <a:blip r:embed="rId2"/>
          <a:srcRect l="0" t="0" r="401" b="8882"/>
          <a:stretch/>
        </p:blipFill>
        <p:spPr>
          <a:xfrm>
            <a:off x="9743760" y="3536280"/>
            <a:ext cx="2076480" cy="29548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9" name="Rectangle 7"/>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20" name="Picture 3" descr="A crystal lattice grid"/>
          <p:cNvPicPr/>
          <p:nvPr/>
        </p:nvPicPr>
        <p:blipFill>
          <a:blip r:embed="rId1"/>
          <a:srcRect l="0" t="0" r="-2" b="-3"/>
          <a:stretch/>
        </p:blipFill>
        <p:spPr>
          <a:xfrm>
            <a:off x="-2880" y="0"/>
            <a:ext cx="12191760" cy="6857640"/>
          </a:xfrm>
          <a:prstGeom prst="rect">
            <a:avLst/>
          </a:prstGeom>
          <a:ln w="0">
            <a:noFill/>
          </a:ln>
        </p:spPr>
      </p:pic>
      <p:sp>
        <p:nvSpPr>
          <p:cNvPr id="221" name="Rectangle 9"/>
          <p:cNvSpPr/>
          <p:nvPr/>
        </p:nvSpPr>
        <p:spPr>
          <a:xfrm>
            <a:off x="0" y="2207520"/>
            <a:ext cx="12191760" cy="3161880"/>
          </a:xfrm>
          <a:prstGeom prst="rect">
            <a:avLst/>
          </a:prstGeom>
          <a:gradFill rotWithShape="0">
            <a:gsLst>
              <a:gs pos="0">
                <a:srgbClr val="000000">
                  <a:alpha val="0"/>
                </a:srgbClr>
              </a:gs>
              <a:gs pos="50000">
                <a:srgbClr val="000000">
                  <a:alpha val="30196"/>
                </a:srgbClr>
              </a:gs>
              <a:gs pos="100000">
                <a:srgbClr val="000000">
                  <a:alpha val="0"/>
                </a:srgbClr>
              </a:gs>
            </a:gsLst>
            <a:lin ang="16200000"/>
          </a:gradFill>
          <a:ln>
            <a:noFill/>
          </a:ln>
        </p:spPr>
        <p:style>
          <a:lnRef idx="2">
            <a:schemeClr val="accent1">
              <a:shade val="50000"/>
            </a:schemeClr>
          </a:lnRef>
          <a:fillRef idx="1">
            <a:schemeClr val="accent1"/>
          </a:fillRef>
          <a:effectRef idx="0">
            <a:schemeClr val="accent1"/>
          </a:effectRef>
          <a:fontRef idx="minor"/>
        </p:style>
      </p:sp>
      <p:sp>
        <p:nvSpPr>
          <p:cNvPr id="222" name="PlaceHolder 1"/>
          <p:cNvSpPr>
            <a:spLocks noGrp="1"/>
          </p:cNvSpPr>
          <p:nvPr>
            <p:ph type="title"/>
          </p:nvPr>
        </p:nvSpPr>
        <p:spPr>
          <a:xfrm>
            <a:off x="1097280" y="325440"/>
            <a:ext cx="10058040" cy="3574440"/>
          </a:xfrm>
          <a:prstGeom prst="rect">
            <a:avLst/>
          </a:prstGeom>
          <a:noFill/>
          <a:ln w="0">
            <a:noFill/>
          </a:ln>
          <a:effectLst>
            <a:outerShdw dist="37674" dir="2700000" blurRad="50760" rotWithShape="0">
              <a:srgbClr val="000000">
                <a:alpha val="40000"/>
              </a:srgbClr>
            </a:outerShdw>
          </a:effectLst>
        </p:spPr>
        <p:txBody>
          <a:bodyPr anchor="b">
            <a:normAutofit/>
          </a:bodyPr>
          <a:p>
            <a:pPr algn="ctr">
              <a:lnSpc>
                <a:spcPct val="90000"/>
              </a:lnSpc>
              <a:buNone/>
            </a:pPr>
            <a:r>
              <a:rPr b="0" lang="en-US" sz="5200" spc="-1" strike="noStrike">
                <a:solidFill>
                  <a:srgbClr val="ffffff"/>
                </a:solidFill>
                <a:latin typeface="Aptos Display"/>
              </a:rPr>
              <a:t>Gemstones Identification Methods</a:t>
            </a:r>
            <a:endParaRPr b="0" lang="en-US" sz="5200" spc="-1" strike="noStrike">
              <a:solidFill>
                <a:srgbClr val="000000"/>
              </a:solidFill>
              <a:latin typeface="Apto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Box 2"/>
          <p:cNvSpPr/>
          <p:nvPr/>
        </p:nvSpPr>
        <p:spPr>
          <a:xfrm>
            <a:off x="178920" y="223920"/>
            <a:ext cx="1287000" cy="3654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en-US" sz="1800" spc="-1" strike="noStrike">
                <a:solidFill>
                  <a:srgbClr val="000000"/>
                </a:solidFill>
                <a:latin typeface="Times New Roman"/>
              </a:rPr>
              <a:t>Hardness</a:t>
            </a:r>
            <a:endParaRPr b="0" lang="en-US" sz="1800" spc="-1" strike="noStrike">
              <a:latin typeface="Arial"/>
            </a:endParaRPr>
          </a:p>
        </p:txBody>
      </p:sp>
      <p:pic>
        <p:nvPicPr>
          <p:cNvPr id="224" name="Picture 5" descr="A white sheet with black lines&#10;&#10;Description automatically generated"/>
          <p:cNvPicPr/>
          <p:nvPr/>
        </p:nvPicPr>
        <p:blipFill>
          <a:blip r:embed="rId1"/>
          <a:stretch/>
        </p:blipFill>
        <p:spPr>
          <a:xfrm>
            <a:off x="1728720" y="492840"/>
            <a:ext cx="5433120" cy="3182760"/>
          </a:xfrm>
          <a:prstGeom prst="rect">
            <a:avLst/>
          </a:prstGeom>
          <a:ln w="0">
            <a:noFill/>
          </a:ln>
        </p:spPr>
      </p:pic>
      <p:sp>
        <p:nvSpPr>
          <p:cNvPr id="225" name="TextBox 7"/>
          <p:cNvSpPr/>
          <p:nvPr/>
        </p:nvSpPr>
        <p:spPr>
          <a:xfrm>
            <a:off x="243360" y="3787200"/>
            <a:ext cx="1287000" cy="3654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en-US" sz="1800" spc="-1" strike="noStrike">
                <a:solidFill>
                  <a:srgbClr val="000000"/>
                </a:solidFill>
                <a:latin typeface="Times New Roman"/>
              </a:rPr>
              <a:t>Streak</a:t>
            </a:r>
            <a:endParaRPr b="0" lang="en-US" sz="1800" spc="-1" strike="noStrike">
              <a:latin typeface="Arial"/>
            </a:endParaRPr>
          </a:p>
        </p:txBody>
      </p:sp>
      <p:pic>
        <p:nvPicPr>
          <p:cNvPr id="226" name="Picture 8" descr="A close-up of a rock&#10;&#10;Description automatically generated"/>
          <p:cNvPicPr/>
          <p:nvPr/>
        </p:nvPicPr>
        <p:blipFill>
          <a:blip r:embed="rId2"/>
          <a:stretch/>
        </p:blipFill>
        <p:spPr>
          <a:xfrm>
            <a:off x="4055400" y="4149360"/>
            <a:ext cx="2516400" cy="2475720"/>
          </a:xfrm>
          <a:prstGeom prst="rect">
            <a:avLst/>
          </a:prstGeom>
          <a:ln w="0">
            <a:noFill/>
          </a:ln>
        </p:spPr>
      </p:pic>
      <p:pic>
        <p:nvPicPr>
          <p:cNvPr id="227" name="Picture 9" descr="A hand holding a device to measure the quality of a diamond&#10;&#10;Description automatically generated"/>
          <p:cNvPicPr/>
          <p:nvPr/>
        </p:nvPicPr>
        <p:blipFill>
          <a:blip r:embed="rId3"/>
          <a:stretch/>
        </p:blipFill>
        <p:spPr>
          <a:xfrm>
            <a:off x="7921440" y="808560"/>
            <a:ext cx="2568960" cy="25581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Box 3"/>
          <p:cNvSpPr/>
          <p:nvPr/>
        </p:nvSpPr>
        <p:spPr>
          <a:xfrm>
            <a:off x="164160" y="199440"/>
            <a:ext cx="2336040" cy="9140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en-US" sz="1800" spc="-1" strike="noStrike">
                <a:solidFill>
                  <a:srgbClr val="000000"/>
                </a:solidFill>
                <a:latin typeface="Times New Roman"/>
              </a:rPr>
              <a:t>Crystal Morphology and Color</a:t>
            </a:r>
            <a:endParaRPr b="0" lang="en-US" sz="1800" spc="-1" strike="noStrike">
              <a:latin typeface="Arial"/>
            </a:endParaRPr>
          </a:p>
          <a:p>
            <a:pPr>
              <a:lnSpc>
                <a:spcPct val="100000"/>
              </a:lnSpc>
              <a:buNone/>
            </a:pPr>
            <a:endParaRPr b="0" lang="en-US" sz="1800" spc="-1" strike="noStrike">
              <a:latin typeface="Arial"/>
            </a:endParaRPr>
          </a:p>
        </p:txBody>
      </p:sp>
      <p:pic>
        <p:nvPicPr>
          <p:cNvPr id="229" name="Picture 4" descr="A person looking through a microscope"/>
          <p:cNvPicPr/>
          <p:nvPr/>
        </p:nvPicPr>
        <p:blipFill>
          <a:blip r:embed="rId1"/>
          <a:stretch/>
        </p:blipFill>
        <p:spPr>
          <a:xfrm>
            <a:off x="3960000" y="687960"/>
            <a:ext cx="3412440" cy="2624040"/>
          </a:xfrm>
          <a:prstGeom prst="rect">
            <a:avLst/>
          </a:prstGeom>
          <a:ln w="0">
            <a:noFill/>
          </a:ln>
        </p:spPr>
      </p:pic>
      <p:sp>
        <p:nvSpPr>
          <p:cNvPr id="230" name="TextBox 8"/>
          <p:cNvSpPr/>
          <p:nvPr/>
        </p:nvSpPr>
        <p:spPr>
          <a:xfrm>
            <a:off x="973080" y="3727800"/>
            <a:ext cx="10198800" cy="2742840"/>
          </a:xfrm>
          <a:prstGeom prst="rect">
            <a:avLst/>
          </a:prstGeom>
          <a:noFill/>
          <a:ln w="0">
            <a:noFill/>
          </a:ln>
        </p:spPr>
        <p:style>
          <a:lnRef idx="0"/>
          <a:fillRef idx="0"/>
          <a:effectRef idx="0"/>
          <a:fontRef idx="minor"/>
        </p:style>
      </p:sp>
      <p:sp>
        <p:nvSpPr>
          <p:cNvPr id="231" name="TextBox 10"/>
          <p:cNvSpPr/>
          <p:nvPr/>
        </p:nvSpPr>
        <p:spPr>
          <a:xfrm>
            <a:off x="454320" y="3901320"/>
            <a:ext cx="11277360" cy="255996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800" spc="-1" strike="noStrike">
                <a:solidFill>
                  <a:srgbClr val="000000"/>
                </a:solidFill>
                <a:latin typeface="Times New Roman"/>
              </a:rPr>
              <a:t>Optical behavior is subdivided into three types:</a:t>
            </a:r>
            <a:endParaRPr b="0" lang="en-US" sz="1800" spc="-1" strike="noStrike">
              <a:latin typeface="Arial"/>
            </a:endParaRPr>
          </a:p>
          <a:p>
            <a:pPr lvl="1" marL="743040" indent="-285840">
              <a:lnSpc>
                <a:spcPct val="100000"/>
              </a:lnSpc>
              <a:buClr>
                <a:srgbClr val="000000"/>
              </a:buClr>
              <a:buFont typeface="Arial"/>
              <a:buChar char="•"/>
            </a:pPr>
            <a:r>
              <a:rPr b="1" lang="en-US" sz="1800" spc="-1" strike="noStrike">
                <a:solidFill>
                  <a:srgbClr val="000000"/>
                </a:solidFill>
                <a:latin typeface="Times New Roman"/>
              </a:rPr>
              <a:t>Isotropic</a:t>
            </a:r>
            <a:r>
              <a:rPr b="0" lang="en-US" sz="1800" spc="-1" strike="noStrike">
                <a:solidFill>
                  <a:srgbClr val="000000"/>
                </a:solidFill>
                <a:latin typeface="Times New Roman"/>
              </a:rPr>
              <a:t>: material always remains dark under cross polarized light</a:t>
            </a:r>
            <a:endParaRPr b="0" lang="en-US" sz="1800" spc="-1" strike="noStrike">
              <a:latin typeface="Arial"/>
            </a:endParaRPr>
          </a:p>
          <a:p>
            <a:pPr lvl="1" marL="743040" indent="-285840">
              <a:lnSpc>
                <a:spcPct val="100000"/>
              </a:lnSpc>
              <a:buClr>
                <a:srgbClr val="000000"/>
              </a:buClr>
              <a:buFont typeface="Arial"/>
              <a:buChar char="•"/>
            </a:pPr>
            <a:r>
              <a:rPr b="1" lang="en-US" sz="1800" spc="-1" strike="noStrike">
                <a:solidFill>
                  <a:srgbClr val="000000"/>
                </a:solidFill>
                <a:latin typeface="Times New Roman"/>
              </a:rPr>
              <a:t>Anisotropic</a:t>
            </a:r>
            <a:r>
              <a:rPr b="0" lang="en-US" sz="1800" spc="-1" strike="noStrike">
                <a:solidFill>
                  <a:srgbClr val="000000"/>
                </a:solidFill>
                <a:latin typeface="Times New Roman"/>
              </a:rPr>
              <a:t>: </a:t>
            </a:r>
            <a:r>
              <a:rPr b="0" lang="en-US" sz="1800" spc="-1" strike="noStrike" u="sng">
                <a:solidFill>
                  <a:srgbClr val="0d0d0d"/>
                </a:solidFill>
                <a:uFillTx/>
                <a:latin typeface="Times New Roman"/>
                <a:hlinkClick r:id="rId2"/>
              </a:rPr>
              <a:t>light passes through the crystal</a:t>
            </a:r>
            <a:r>
              <a:rPr b="0" lang="en-US" sz="1800" spc="-1" strike="noStrike">
                <a:solidFill>
                  <a:srgbClr val="0d0d0d"/>
                </a:solidFill>
                <a:latin typeface="Times New Roman"/>
              </a:rPr>
              <a:t> </a:t>
            </a:r>
            <a:r>
              <a:rPr b="0" lang="en-US" sz="1800" spc="-1" strike="noStrike">
                <a:solidFill>
                  <a:srgbClr val="000000"/>
                </a:solidFill>
                <a:latin typeface="Times New Roman"/>
              </a:rPr>
              <a:t>as it is rotated under crossed polars.</a:t>
            </a:r>
            <a:endParaRPr b="0" lang="en-US"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Times New Roman"/>
              </a:rPr>
              <a:t>If, as it is rotated about one specific axis (only), the crystal remains dark, then the gem is termed "</a:t>
            </a:r>
            <a:r>
              <a:rPr b="1" lang="en-US" sz="1800" spc="-1" strike="noStrike">
                <a:solidFill>
                  <a:srgbClr val="000000"/>
                </a:solidFill>
                <a:latin typeface="Times New Roman"/>
              </a:rPr>
              <a:t>uniaxial.</a:t>
            </a:r>
            <a:r>
              <a:rPr b="0" lang="en-US" sz="1800" spc="-1" strike="noStrike">
                <a:solidFill>
                  <a:srgbClr val="000000"/>
                </a:solidFill>
                <a:latin typeface="Times New Roman"/>
              </a:rPr>
              <a:t>"</a:t>
            </a:r>
            <a:endParaRPr b="0" lang="en-US"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Times New Roman"/>
              </a:rPr>
              <a:t>If two specific axes can be found where the crystal remains dark while rotated between two crossed polars, the crystal is termed "</a:t>
            </a:r>
            <a:r>
              <a:rPr b="1" lang="en-US" sz="1800" spc="-1" strike="noStrike">
                <a:solidFill>
                  <a:srgbClr val="000000"/>
                </a:solidFill>
                <a:latin typeface="Times New Roman"/>
              </a:rPr>
              <a:t>biaxial.</a:t>
            </a:r>
            <a:r>
              <a:rPr b="0" lang="en-US" sz="1800" spc="-1" strike="noStrike">
                <a:solidFill>
                  <a:srgbClr val="000000"/>
                </a:solidFill>
                <a:latin typeface="Times New Roman"/>
              </a:rPr>
              <a:t>"</a:t>
            </a:r>
            <a:endParaRPr b="0" lang="en-US" sz="1800" spc="-1" strike="noStrike">
              <a:latin typeface="Arial"/>
            </a:endParaRPr>
          </a:p>
          <a:p>
            <a:pPr lvl="1" marL="743040" indent="-285840">
              <a:lnSpc>
                <a:spcPct val="100000"/>
              </a:lnSpc>
              <a:buClr>
                <a:srgbClr val="000000"/>
              </a:buClr>
              <a:buFont typeface="Arial"/>
              <a:buChar char="•"/>
            </a:pPr>
            <a:r>
              <a:rPr b="0" lang="en-US" sz="1800" spc="-1" strike="noStrike">
                <a:solidFill>
                  <a:srgbClr val="000000"/>
                </a:solidFill>
                <a:latin typeface="Times New Roman"/>
              </a:rPr>
              <a:t>Gems are classified firstly on isotropic, uniaxial, or biaxial categories, and then into more specific </a:t>
            </a:r>
            <a:r>
              <a:rPr b="1" lang="en-US" sz="1800" spc="-1" strike="noStrike">
                <a:solidFill>
                  <a:srgbClr val="000000"/>
                </a:solidFill>
                <a:latin typeface="Times New Roman"/>
              </a:rPr>
              <a:t>crystal systems</a:t>
            </a:r>
            <a:r>
              <a:rPr b="0" lang="en-US" sz="1800" spc="-1" strike="noStrike">
                <a:solidFill>
                  <a:srgbClr val="000000"/>
                </a:solidFill>
                <a:latin typeface="Times New Roman"/>
              </a:rPr>
              <a:t>.</a:t>
            </a: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9"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00"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101"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02"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03" name="Picture 3" descr=""/>
          <p:cNvPicPr/>
          <p:nvPr/>
        </p:nvPicPr>
        <p:blipFill>
          <a:blip r:embed="rId1"/>
          <a:stretch/>
        </p:blipFill>
        <p:spPr>
          <a:xfrm>
            <a:off x="1224360" y="457200"/>
            <a:ext cx="9743400" cy="594324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Box 3"/>
          <p:cNvSpPr/>
          <p:nvPr/>
        </p:nvSpPr>
        <p:spPr>
          <a:xfrm>
            <a:off x="302760" y="356400"/>
            <a:ext cx="2742840" cy="3654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en-US" sz="1800" spc="-1" strike="noStrike">
                <a:solidFill>
                  <a:srgbClr val="000000"/>
                </a:solidFill>
                <a:latin typeface="Times New Roman"/>
              </a:rPr>
              <a:t>Specific Gravity</a:t>
            </a:r>
            <a:endParaRPr b="0" lang="en-US" sz="1800" spc="-1" strike="noStrike">
              <a:latin typeface="Arial"/>
            </a:endParaRPr>
          </a:p>
        </p:txBody>
      </p:sp>
      <p:pic>
        <p:nvPicPr>
          <p:cNvPr id="233" name="Picture 5" descr="A diagram of a weight scale&#10;&#10;Description automatically generated"/>
          <p:cNvPicPr/>
          <p:nvPr/>
        </p:nvPicPr>
        <p:blipFill>
          <a:blip r:embed="rId1"/>
          <a:stretch/>
        </p:blipFill>
        <p:spPr>
          <a:xfrm>
            <a:off x="2988720" y="783360"/>
            <a:ext cx="3762000" cy="2647440"/>
          </a:xfrm>
          <a:prstGeom prst="rect">
            <a:avLst/>
          </a:prstGeom>
          <a:ln w="0">
            <a:noFill/>
          </a:ln>
        </p:spPr>
      </p:pic>
      <p:sp>
        <p:nvSpPr>
          <p:cNvPr id="234" name="TextBox 6"/>
          <p:cNvSpPr/>
          <p:nvPr/>
        </p:nvSpPr>
        <p:spPr>
          <a:xfrm>
            <a:off x="305280" y="3659760"/>
            <a:ext cx="4102560" cy="6397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en-US" sz="1800" spc="-1" strike="noStrike">
                <a:solidFill>
                  <a:srgbClr val="0d0d0d"/>
                </a:solidFill>
                <a:latin typeface="Times New Roman"/>
              </a:rPr>
              <a:t>Refractive Index and </a:t>
            </a:r>
            <a:r>
              <a:rPr b="1" lang="en-US" sz="1800" spc="-1" strike="noStrike">
                <a:solidFill>
                  <a:srgbClr val="000000"/>
                </a:solidFill>
                <a:latin typeface="Times New Roman"/>
              </a:rPr>
              <a:t>Dispersion</a:t>
            </a:r>
            <a:endParaRPr b="0" lang="en-US" sz="1800" spc="-1" strike="noStrike">
              <a:latin typeface="Arial"/>
            </a:endParaRPr>
          </a:p>
          <a:p>
            <a:pPr>
              <a:lnSpc>
                <a:spcPct val="100000"/>
              </a:lnSpc>
              <a:buNone/>
            </a:pPr>
            <a:endParaRPr b="0" lang="en-US" sz="1800" spc="-1" strike="noStrike">
              <a:latin typeface="Arial"/>
            </a:endParaRPr>
          </a:p>
        </p:txBody>
      </p:sp>
      <p:pic>
        <p:nvPicPr>
          <p:cNvPr id="235" name="Picture 7" descr=""/>
          <p:cNvPicPr/>
          <p:nvPr/>
        </p:nvPicPr>
        <p:blipFill>
          <a:blip r:embed="rId2"/>
          <a:stretch/>
        </p:blipFill>
        <p:spPr>
          <a:xfrm>
            <a:off x="2222280" y="3984840"/>
            <a:ext cx="3771720" cy="2695320"/>
          </a:xfrm>
          <a:prstGeom prst="rect">
            <a:avLst/>
          </a:prstGeom>
          <a:ln w="0">
            <a:noFill/>
          </a:ln>
        </p:spPr>
      </p:pic>
      <p:pic>
        <p:nvPicPr>
          <p:cNvPr id="236" name="Picture 8" descr="A diagram of a mirror and a gem&#10;&#10;Description automatically generated"/>
          <p:cNvPicPr/>
          <p:nvPr/>
        </p:nvPicPr>
        <p:blipFill>
          <a:blip r:embed="rId3"/>
          <a:stretch/>
        </p:blipFill>
        <p:spPr>
          <a:xfrm>
            <a:off x="7136280" y="3861720"/>
            <a:ext cx="4114440" cy="29430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Box 9"/>
          <p:cNvSpPr/>
          <p:nvPr/>
        </p:nvSpPr>
        <p:spPr>
          <a:xfrm>
            <a:off x="302760" y="302760"/>
            <a:ext cx="2742840" cy="365400"/>
          </a:xfrm>
          <a:prstGeom prst="rect">
            <a:avLst/>
          </a:prstGeom>
          <a:noFill/>
          <a:ln w="0">
            <a:noFill/>
          </a:ln>
        </p:spPr>
        <p:style>
          <a:lnRef idx="0"/>
          <a:fillRef idx="0"/>
          <a:effectRef idx="0"/>
          <a:fontRef idx="minor"/>
        </p:style>
        <p:txBody>
          <a:bodyPr numCol="1" spcCol="0" anchor="t">
            <a:spAutoFit/>
          </a:bodyPr>
          <a:p>
            <a:pPr>
              <a:lnSpc>
                <a:spcPct val="100000"/>
              </a:lnSpc>
              <a:buNone/>
            </a:pPr>
            <a:r>
              <a:rPr b="1" lang="en-US" sz="1800" spc="-1" strike="noStrike">
                <a:solidFill>
                  <a:srgbClr val="000000"/>
                </a:solidFill>
                <a:latin typeface="Times New Roman"/>
              </a:rPr>
              <a:t>Pleochroism</a:t>
            </a:r>
            <a:endParaRPr b="0" lang="en-US" sz="1800" spc="-1" strike="noStrike">
              <a:latin typeface="Arial"/>
            </a:endParaRPr>
          </a:p>
        </p:txBody>
      </p:sp>
      <p:pic>
        <p:nvPicPr>
          <p:cNvPr id="238" name="Picture 5" descr=""/>
          <p:cNvPicPr/>
          <p:nvPr/>
        </p:nvPicPr>
        <p:blipFill>
          <a:blip r:embed="rId1"/>
          <a:stretch/>
        </p:blipFill>
        <p:spPr>
          <a:xfrm>
            <a:off x="547920" y="1539720"/>
            <a:ext cx="5002560" cy="4039560"/>
          </a:xfrm>
          <a:prstGeom prst="rect">
            <a:avLst/>
          </a:prstGeom>
          <a:ln w="0">
            <a:noFill/>
          </a:ln>
        </p:spPr>
      </p:pic>
      <p:pic>
        <p:nvPicPr>
          <p:cNvPr id="239" name="Picture 6" descr="A close up of a rock&#10;&#10;Description automatically generated"/>
          <p:cNvPicPr/>
          <p:nvPr/>
        </p:nvPicPr>
        <p:blipFill>
          <a:blip r:embed="rId2"/>
          <a:stretch/>
        </p:blipFill>
        <p:spPr>
          <a:xfrm>
            <a:off x="6253200" y="1542240"/>
            <a:ext cx="5382720" cy="41364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Rectangle 21"/>
          <p:cNvSpPr/>
          <p:nvPr/>
        </p:nvSpPr>
        <p:spPr>
          <a:xfrm>
            <a:off x="288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41" name="Picture 4" descr="A crystal lattice grid"/>
          <p:cNvPicPr/>
          <p:nvPr/>
        </p:nvPicPr>
        <p:blipFill>
          <a:blip r:embed="rId1"/>
          <a:srcRect l="10357" t="0" r="10333" b="0"/>
          <a:stretch/>
        </p:blipFill>
        <p:spPr>
          <a:xfrm>
            <a:off x="2522520" y="0"/>
            <a:ext cx="9669240" cy="6857640"/>
          </a:xfrm>
          <a:prstGeom prst="rect">
            <a:avLst/>
          </a:prstGeom>
          <a:ln w="0">
            <a:noFill/>
          </a:ln>
        </p:spPr>
      </p:pic>
      <p:sp>
        <p:nvSpPr>
          <p:cNvPr id="242" name="Rectangle 20"/>
          <p:cNvSpPr/>
          <p:nvPr/>
        </p:nvSpPr>
        <p:spPr>
          <a:xfrm>
            <a:off x="0" y="0"/>
            <a:ext cx="7390080" cy="6857640"/>
          </a:xfrm>
          <a:prstGeom prst="rect">
            <a:avLst/>
          </a:prstGeom>
          <a:gradFill rotWithShape="0">
            <a:gsLst>
              <a:gs pos="52000">
                <a:srgbClr val="ffffff"/>
              </a:gs>
              <a:gs pos="100000">
                <a:srgbClr val="ffffff">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243" name="TextBox 6"/>
          <p:cNvSpPr/>
          <p:nvPr/>
        </p:nvSpPr>
        <p:spPr>
          <a:xfrm>
            <a:off x="398160" y="2562840"/>
            <a:ext cx="5796720" cy="3742560"/>
          </a:xfrm>
          <a:prstGeom prst="rect">
            <a:avLst/>
          </a:prstGeom>
          <a:noFill/>
          <a:ln w="0">
            <a:noFill/>
          </a:ln>
        </p:spPr>
        <p:style>
          <a:lnRef idx="0"/>
          <a:fillRef idx="0"/>
          <a:effectRef idx="0"/>
          <a:fontRef idx="minor"/>
        </p:style>
        <p:txBody>
          <a:bodyPr numCol="1" spcCol="0" anchor="t">
            <a:normAutofit/>
          </a:bodyPr>
          <a:p>
            <a:pPr indent="-228600">
              <a:lnSpc>
                <a:spcPct val="90000"/>
              </a:lnSpc>
              <a:spcAft>
                <a:spcPts val="601"/>
              </a:spcAft>
              <a:buClr>
                <a:srgbClr val="000000"/>
              </a:buClr>
              <a:buFont typeface="Arial"/>
              <a:buChar char="•"/>
            </a:pPr>
            <a:r>
              <a:rPr b="1" lang="en-US" sz="2100" spc="-1" strike="noStrike">
                <a:solidFill>
                  <a:srgbClr val="000000"/>
                </a:solidFill>
                <a:latin typeface="Times New Roman"/>
              </a:rPr>
              <a:t>Spectroscopic techniques </a:t>
            </a:r>
            <a:endParaRPr b="0" lang="en-US" sz="2100" spc="-1" strike="noStrike">
              <a:latin typeface="Arial"/>
            </a:endParaRPr>
          </a:p>
          <a:p>
            <a:pPr>
              <a:lnSpc>
                <a:spcPct val="90000"/>
              </a:lnSpc>
              <a:spcAft>
                <a:spcPts val="601"/>
              </a:spcAft>
              <a:buNone/>
            </a:pPr>
            <a:endParaRPr b="0" lang="en-US" sz="2100" spc="-1" strike="noStrike">
              <a:latin typeface="Arial"/>
            </a:endParaRPr>
          </a:p>
          <a:p>
            <a:pPr>
              <a:lnSpc>
                <a:spcPct val="90000"/>
              </a:lnSpc>
              <a:spcAft>
                <a:spcPts val="601"/>
              </a:spcAft>
              <a:buNone/>
            </a:pPr>
            <a:r>
              <a:rPr b="1" lang="en-US" sz="2100" spc="-1" strike="noStrike">
                <a:solidFill>
                  <a:srgbClr val="000000"/>
                </a:solidFill>
                <a:latin typeface="Times New Roman"/>
              </a:rPr>
              <a:t>1.</a:t>
            </a:r>
            <a:r>
              <a:rPr b="0" lang="en-US" sz="2100" spc="-1" strike="noStrike">
                <a:solidFill>
                  <a:srgbClr val="000000"/>
                </a:solidFill>
                <a:latin typeface="Times New Roman"/>
              </a:rPr>
              <a:t> </a:t>
            </a:r>
            <a:r>
              <a:rPr b="0" lang="en-US" sz="2100" spc="-1" strike="noStrike">
                <a:solidFill>
                  <a:srgbClr val="000000"/>
                </a:solidFill>
                <a:latin typeface="Times New Roman"/>
                <a:ea typeface="Aptos"/>
              </a:rPr>
              <a:t>Fourier Transform Infrared Spectroscopy</a:t>
            </a:r>
            <a:endParaRPr b="0" lang="en-US" sz="2100" spc="-1" strike="noStrike">
              <a:latin typeface="Arial"/>
            </a:endParaRPr>
          </a:p>
          <a:p>
            <a:pPr>
              <a:lnSpc>
                <a:spcPct val="90000"/>
              </a:lnSpc>
              <a:spcAft>
                <a:spcPts val="601"/>
              </a:spcAft>
              <a:buNone/>
            </a:pPr>
            <a:endParaRPr b="0" lang="en-US" sz="2000" spc="-1" strike="noStrike">
              <a:latin typeface="Arial"/>
            </a:endParaRPr>
          </a:p>
          <a:p>
            <a:pPr>
              <a:lnSpc>
                <a:spcPct val="90000"/>
              </a:lnSpc>
              <a:spcAft>
                <a:spcPts val="601"/>
              </a:spcAft>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4" name="Rectangle 24"/>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45" name="Rectangle 25"/>
          <p:cNvSpPr/>
          <p:nvPr/>
        </p:nvSpPr>
        <p:spPr>
          <a:xfrm>
            <a:off x="4038480" y="0"/>
            <a:ext cx="8157240" cy="6857640"/>
          </a:xfrm>
          <a:prstGeom prst="rect">
            <a:avLst/>
          </a:prstGeom>
          <a:gradFill rotWithShape="0">
            <a:gsLst>
              <a:gs pos="0">
                <a:srgbClr val="156082"/>
              </a:gs>
              <a:gs pos="100000">
                <a:srgbClr val="0b3041"/>
              </a:gs>
            </a:gsLst>
            <a:lin ang="18000000"/>
          </a:gradFill>
          <a:ln>
            <a:noFill/>
          </a:ln>
        </p:spPr>
        <p:style>
          <a:lnRef idx="2">
            <a:schemeClr val="accent1">
              <a:shade val="50000"/>
            </a:schemeClr>
          </a:lnRef>
          <a:fillRef idx="1">
            <a:schemeClr val="accent1"/>
          </a:fillRef>
          <a:effectRef idx="0">
            <a:schemeClr val="accent1"/>
          </a:effectRef>
          <a:fontRef idx="minor"/>
        </p:style>
      </p:sp>
      <p:sp>
        <p:nvSpPr>
          <p:cNvPr id="246" name="Rectangle 26"/>
          <p:cNvSpPr/>
          <p:nvPr/>
        </p:nvSpPr>
        <p:spPr>
          <a:xfrm flipH="1">
            <a:off x="4033800" y="1839960"/>
            <a:ext cx="8157240" cy="5017320"/>
          </a:xfrm>
          <a:prstGeom prst="rect">
            <a:avLst/>
          </a:prstGeom>
          <a:gradFill rotWithShape="0">
            <a:gsLst>
              <a:gs pos="0">
                <a:srgbClr val="46b1e1">
                  <a:alpha val="30196"/>
                </a:srgbClr>
              </a:gs>
              <a:gs pos="100000">
                <a:srgbClr val="000000">
                  <a:alpha val="44313"/>
                </a:srgbClr>
              </a:gs>
            </a:gsLst>
            <a:lin ang="6000000"/>
          </a:gradFill>
          <a:ln>
            <a:noFill/>
          </a:ln>
        </p:spPr>
        <p:style>
          <a:lnRef idx="2">
            <a:schemeClr val="accent1">
              <a:shade val="50000"/>
            </a:schemeClr>
          </a:lnRef>
          <a:fillRef idx="1">
            <a:schemeClr val="accent1"/>
          </a:fillRef>
          <a:effectRef idx="0">
            <a:schemeClr val="accent1"/>
          </a:effectRef>
          <a:fontRef idx="minor"/>
        </p:style>
      </p:sp>
      <p:sp>
        <p:nvSpPr>
          <p:cNvPr id="247" name="Rectangle 27"/>
          <p:cNvSpPr/>
          <p:nvPr/>
        </p:nvSpPr>
        <p:spPr>
          <a:xfrm flipH="1" rot="5400000">
            <a:off x="4062240" y="-32760"/>
            <a:ext cx="6857640" cy="6923160"/>
          </a:xfrm>
          <a:prstGeom prst="rect">
            <a:avLst/>
          </a:prstGeom>
          <a:gradFill rotWithShape="0">
            <a:gsLst>
              <a:gs pos="56000">
                <a:srgbClr val="46b1e1">
                  <a:alpha val="0"/>
                </a:srgbClr>
              </a:gs>
              <a:gs pos="100000">
                <a:srgbClr val="156082"/>
              </a:gs>
            </a:gsLst>
            <a:lin ang="9600000"/>
          </a:gradFill>
          <a:ln>
            <a:noFill/>
          </a:ln>
        </p:spPr>
        <p:style>
          <a:lnRef idx="2">
            <a:schemeClr val="accent1">
              <a:shade val="50000"/>
            </a:schemeClr>
          </a:lnRef>
          <a:fillRef idx="1">
            <a:schemeClr val="accent1"/>
          </a:fillRef>
          <a:effectRef idx="0">
            <a:schemeClr val="accent1"/>
          </a:effectRef>
          <a:fontRef idx="minor"/>
        </p:style>
      </p:sp>
      <p:pic>
        <p:nvPicPr>
          <p:cNvPr id="248" name="Picture 11" descr="A diagram of different colors of light"/>
          <p:cNvPicPr/>
          <p:nvPr/>
        </p:nvPicPr>
        <p:blipFill>
          <a:blip r:embed="rId1"/>
          <a:stretch/>
        </p:blipFill>
        <p:spPr>
          <a:xfrm>
            <a:off x="1378800" y="457200"/>
            <a:ext cx="9433800" cy="59432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9"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50"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251"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52"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253" name="Picture 3" descr="A diagram of a molecule&#10;&#10;Description automatically generated"/>
          <p:cNvPicPr/>
          <p:nvPr/>
        </p:nvPicPr>
        <p:blipFill>
          <a:blip r:embed="rId1"/>
          <a:stretch/>
        </p:blipFill>
        <p:spPr>
          <a:xfrm>
            <a:off x="457200" y="1074960"/>
            <a:ext cx="11277360" cy="47080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4" name="Rectangle 16"/>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55" name="Rectangle 17"/>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256" name="Rectangle 18"/>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57" name="Rectangle 19"/>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258" name="Picture 3" descr="A diagram of a sample&#10;&#10;Description automatically generated"/>
          <p:cNvPicPr/>
          <p:nvPr/>
        </p:nvPicPr>
        <p:blipFill>
          <a:blip r:embed="rId1"/>
          <a:stretch/>
        </p:blipFill>
        <p:spPr>
          <a:xfrm>
            <a:off x="457200" y="595440"/>
            <a:ext cx="11277360" cy="56667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9" name="Rectangle 16"/>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60" name="Rectangle 17"/>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261" name="Rectangle 18"/>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62" name="Rectangle 19"/>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263" name="Picture 3" descr="A screenshot of a computer&#10;&#10;Description automatically generated"/>
          <p:cNvPicPr/>
          <p:nvPr/>
        </p:nvPicPr>
        <p:blipFill>
          <a:blip r:embed="rId1"/>
          <a:stretch/>
        </p:blipFill>
        <p:spPr>
          <a:xfrm>
            <a:off x="457200" y="1074960"/>
            <a:ext cx="11277360" cy="47080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Rectangle 9"/>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65" name="Rectangle 11"/>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266" name="Rectangle 13"/>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67" name="Rectangle 15"/>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graphicFrame>
        <p:nvGraphicFramePr>
          <p:cNvPr id="268" name="Table 4"/>
          <p:cNvGraphicFramePr/>
          <p:nvPr/>
        </p:nvGraphicFramePr>
        <p:xfrm>
          <a:off x="457200" y="1041480"/>
          <a:ext cx="11277360" cy="4774320"/>
        </p:xfrm>
        <a:graphic>
          <a:graphicData uri="http://schemas.openxmlformats.org/drawingml/2006/table">
            <a:tbl>
              <a:tblPr/>
              <a:tblGrid>
                <a:gridCol w="11277360"/>
              </a:tblGrid>
              <a:tr h="4774680">
                <a:tc>
                  <a:txBody>
                    <a:bodyPr lIns="84240" rIns="84240" tIns="42120" bIns="42120" anchor="t">
                      <a:noAutofit/>
                    </a:bodyPr>
                    <a:p>
                      <a:pPr>
                        <a:lnSpc>
                          <a:spcPct val="100000"/>
                        </a:lnSpc>
                        <a:buNone/>
                      </a:pPr>
                      <a:r>
                        <a:rPr b="0" lang="en-US" sz="1700" spc="-1" strike="noStrike">
                          <a:solidFill>
                            <a:srgbClr val="ffffff"/>
                          </a:solidFill>
                          <a:latin typeface="Aptos"/>
                        </a:rPr>
                        <a:t>Advantage</a:t>
                      </a:r>
                      <a:br>
                        <a:rPr sz="1700"/>
                      </a:br>
                      <a:endParaRPr b="0" lang="en-US" sz="1700" spc="-1" strike="noStrike">
                        <a:latin typeface="Arial"/>
                      </a:endParaRPr>
                    </a:p>
                    <a:p>
                      <a:pPr>
                        <a:lnSpc>
                          <a:spcPct val="100000"/>
                        </a:lnSpc>
                        <a:buNone/>
                      </a:pPr>
                      <a:r>
                        <a:rPr b="0" lang="en-US" sz="1700" spc="-1" strike="noStrike">
                          <a:solidFill>
                            <a:srgbClr val="ffffff"/>
                          </a:solidFill>
                          <a:latin typeface="Aptos"/>
                        </a:rPr>
                        <a:t>1. Diamond Classification</a:t>
                      </a:r>
                      <a:endParaRPr b="0" lang="en-US" sz="1700" spc="-1" strike="noStrike">
                        <a:latin typeface="Arial"/>
                      </a:endParaRPr>
                    </a:p>
                    <a:p>
                      <a:pPr>
                        <a:lnSpc>
                          <a:spcPct val="100000"/>
                        </a:lnSpc>
                        <a:buNone/>
                      </a:pPr>
                      <a:r>
                        <a:rPr b="0" lang="en-US" sz="1700" spc="-1" strike="noStrike">
                          <a:solidFill>
                            <a:srgbClr val="ffffff"/>
                          </a:solidFill>
                          <a:latin typeface="Aptos"/>
                        </a:rPr>
                        <a:t>2. Detection of Boron in Diamonds</a:t>
                      </a:r>
                      <a:endParaRPr b="0" lang="en-US" sz="1700" spc="-1" strike="noStrike">
                        <a:latin typeface="Arial"/>
                      </a:endParaRPr>
                    </a:p>
                    <a:p>
                      <a:pPr>
                        <a:lnSpc>
                          <a:spcPct val="100000"/>
                        </a:lnSpc>
                        <a:buNone/>
                      </a:pPr>
                      <a:r>
                        <a:rPr b="0" lang="en-US" sz="1700" spc="-1" strike="noStrike">
                          <a:solidFill>
                            <a:srgbClr val="ffffff"/>
                          </a:solidFill>
                          <a:latin typeface="Aptos"/>
                        </a:rPr>
                        <a:t>3. Detection of Treatments</a:t>
                      </a:r>
                      <a:endParaRPr b="0" lang="en-US" sz="1700" spc="-1" strike="noStrike">
                        <a:latin typeface="Arial"/>
                      </a:endParaRPr>
                    </a:p>
                    <a:p>
                      <a:pPr>
                        <a:lnSpc>
                          <a:spcPct val="100000"/>
                        </a:lnSpc>
                        <a:buNone/>
                      </a:pPr>
                      <a:r>
                        <a:rPr b="0" lang="en-US" sz="1700" spc="-1" strike="noStrike">
                          <a:solidFill>
                            <a:srgbClr val="ffffff"/>
                          </a:solidFill>
                          <a:latin typeface="Aptos"/>
                        </a:rPr>
                        <a:t>4. Identification of Heating in Corundum</a:t>
                      </a:r>
                      <a:endParaRPr b="0" lang="en-US" sz="1700" spc="-1" strike="noStrike">
                        <a:latin typeface="Arial"/>
                      </a:endParaRPr>
                    </a:p>
                    <a:p>
                      <a:pPr>
                        <a:lnSpc>
                          <a:spcPct val="100000"/>
                        </a:lnSpc>
                        <a:buNone/>
                      </a:pPr>
                      <a:r>
                        <a:rPr b="0" lang="en-US" sz="1700" spc="-1" strike="noStrike">
                          <a:solidFill>
                            <a:srgbClr val="ffffff"/>
                          </a:solidFill>
                          <a:latin typeface="Aptos"/>
                        </a:rPr>
                        <a:t>5. Synthetic vs. Natural Gemstones</a:t>
                      </a:r>
                      <a:endParaRPr b="0" lang="en-US" sz="1700" spc="-1" strike="noStrike">
                        <a:latin typeface="Arial"/>
                      </a:endParaRPr>
                    </a:p>
                    <a:p>
                      <a:pPr>
                        <a:lnSpc>
                          <a:spcPct val="100000"/>
                        </a:lnSpc>
                        <a:buNone/>
                      </a:pPr>
                      <a:r>
                        <a:rPr b="0" lang="en-US" sz="1700" spc="-1" strike="noStrike">
                          <a:solidFill>
                            <a:srgbClr val="ffffff"/>
                          </a:solidFill>
                          <a:latin typeface="Aptos"/>
                        </a:rPr>
                        <a:t>6. Identification of Synthetic Amethyst</a:t>
                      </a:r>
                      <a:endParaRPr b="0" lang="en-US" sz="1700" spc="-1" strike="noStrike">
                        <a:latin typeface="Arial"/>
                      </a:endParaRPr>
                    </a:p>
                    <a:p>
                      <a:pPr>
                        <a:lnSpc>
                          <a:spcPct val="100000"/>
                        </a:lnSpc>
                        <a:buNone/>
                      </a:pPr>
                      <a:r>
                        <a:rPr b="0" lang="en-US" sz="1700" spc="-1" strike="noStrike">
                          <a:solidFill>
                            <a:srgbClr val="ffffff"/>
                          </a:solidFill>
                          <a:latin typeface="Aptos"/>
                        </a:rPr>
                        <a:t>7. Distinguishing Synthetic Flux Alexandrite</a:t>
                      </a:r>
                      <a:endParaRPr b="0" lang="en-US" sz="1700" spc="-1" strike="noStrike">
                        <a:latin typeface="Arial"/>
                      </a:endParaRPr>
                    </a:p>
                    <a:p>
                      <a:pPr>
                        <a:lnSpc>
                          <a:spcPct val="100000"/>
                        </a:lnSpc>
                        <a:buNone/>
                      </a:pPr>
                      <a:r>
                        <a:rPr b="0" lang="en-US" sz="1700" spc="-1" strike="noStrike">
                          <a:solidFill>
                            <a:srgbClr val="ffffff"/>
                          </a:solidFill>
                          <a:latin typeface="Aptos"/>
                        </a:rPr>
                        <a:t>8. Amber and Copal Differentiation</a:t>
                      </a:r>
                      <a:endParaRPr b="0" lang="en-US" sz="1700" spc="-1" strike="noStrike">
                        <a:latin typeface="Arial"/>
                      </a:endParaRPr>
                    </a:p>
                    <a:p>
                      <a:pPr>
                        <a:lnSpc>
                          <a:spcPct val="100000"/>
                        </a:lnSpc>
                        <a:buNone/>
                      </a:pPr>
                      <a:endParaRPr b="0" lang="en-US" sz="1700" spc="-1" strike="noStrike">
                        <a:latin typeface="Arial"/>
                      </a:endParaRPr>
                    </a:p>
                    <a:p>
                      <a:pPr>
                        <a:lnSpc>
                          <a:spcPct val="100000"/>
                        </a:lnSpc>
                        <a:buNone/>
                        <a:tabLst>
                          <a:tab algn="l" pos="0"/>
                        </a:tabLst>
                      </a:pPr>
                      <a:r>
                        <a:rPr b="0" lang="en-US" sz="1700" spc="-1" strike="noStrike">
                          <a:solidFill>
                            <a:srgbClr val="ffffff"/>
                          </a:solidFill>
                          <a:latin typeface="Aptos"/>
                        </a:rPr>
                        <a:t>Disadvantages</a:t>
                      </a:r>
                      <a:endParaRPr b="0" lang="en-US" sz="1700" spc="-1" strike="noStrike">
                        <a:latin typeface="Arial"/>
                      </a:endParaRPr>
                    </a:p>
                    <a:p>
                      <a:pPr>
                        <a:lnSpc>
                          <a:spcPct val="100000"/>
                        </a:lnSpc>
                        <a:buNone/>
                        <a:tabLst>
                          <a:tab algn="l" pos="0"/>
                        </a:tabLst>
                      </a:pPr>
                      <a:endParaRPr b="0" lang="en-US" sz="1700" spc="-1" strike="noStrike">
                        <a:latin typeface="Arial"/>
                      </a:endParaRPr>
                    </a:p>
                    <a:p>
                      <a:pPr marL="228600" indent="-228600">
                        <a:lnSpc>
                          <a:spcPct val="100000"/>
                        </a:lnSpc>
                        <a:buClr>
                          <a:srgbClr val="ffffff"/>
                        </a:buClr>
                        <a:buFont typeface="StarSymbol"/>
                        <a:buAutoNum type="arabicPeriod"/>
                        <a:tabLst>
                          <a:tab algn="l" pos="0"/>
                        </a:tabLst>
                      </a:pPr>
                      <a:r>
                        <a:rPr b="0" lang="en-US" sz="1800" spc="-1" strike="noStrike">
                          <a:solidFill>
                            <a:srgbClr val="ffffff"/>
                          </a:solidFill>
                          <a:latin typeface="Aptos"/>
                        </a:rPr>
                        <a:t>The sampling chamber of an FTIR can present some limitations due to its relatively small size.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Aptos"/>
                        </a:rPr>
                        <a:t>2. Mounted pieces can obstruct the IR beam. Usually, only small items as rings can be tested.</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Aptos"/>
                        </a:rPr>
                        <a:t>3. Several materials completely absorb Infrared radiation; consequently, it may be impossible to get a reliable result.</a:t>
                      </a:r>
                      <a:endParaRPr b="0" lang="en-US" sz="1800" spc="-1" strike="noStrike">
                        <a:latin typeface="Arial"/>
                      </a:endParaRPr>
                    </a:p>
                    <a:p>
                      <a:pPr>
                        <a:lnSpc>
                          <a:spcPct val="100000"/>
                        </a:lnSpc>
                        <a:buNone/>
                        <a:tabLst>
                          <a:tab algn="l" pos="0"/>
                        </a:tabLst>
                      </a:pPr>
                      <a:endParaRPr b="0" lang="en-US" sz="1700" spc="-1" strike="noStrike">
                        <a:latin typeface="Arial"/>
                      </a:endParaRPr>
                    </a:p>
                  </a:txBody>
                  <a:tcPr anchor="t" marL="84240" marR="84240">
                    <a:lnL w="12240">
                      <a:solidFill>
                        <a:srgbClr val="ffffff"/>
                      </a:solidFill>
                    </a:lnL>
                    <a:lnR w="12240">
                      <a:solidFill>
                        <a:srgbClr val="ffffff"/>
                      </a:solidFill>
                    </a:lnR>
                    <a:lnT w="12240">
                      <a:solidFill>
                        <a:srgbClr val="ffffff"/>
                      </a:solidFill>
                    </a:lnT>
                    <a:lnB w="38160">
                      <a:solidFill>
                        <a:srgbClr val="ffffff"/>
                      </a:solidFill>
                    </a:lnB>
                    <a:solidFill>
                      <a:srgbClr val="156082"/>
                    </a:solidFill>
                  </a:tcPr>
                </a:tc>
              </a:tr>
            </a:tbl>
          </a:graphicData>
        </a:graphic>
      </p:graphicFrame>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9" name="Rectangle 14"/>
          <p:cNvSpPr/>
          <p:nvPr/>
        </p:nvSpPr>
        <p:spPr>
          <a:xfrm>
            <a:off x="360" y="0"/>
            <a:ext cx="121914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70" name="Picture 5" descr="A crystal lattice grid"/>
          <p:cNvPicPr/>
          <p:nvPr/>
        </p:nvPicPr>
        <p:blipFill>
          <a:blip r:embed="rId1"/>
          <a:srcRect l="26" t="0" r="0" b="0"/>
          <a:stretch/>
        </p:blipFill>
        <p:spPr>
          <a:xfrm>
            <a:off x="1440" y="11880"/>
            <a:ext cx="12188520" cy="6857640"/>
          </a:xfrm>
          <a:prstGeom prst="rect">
            <a:avLst/>
          </a:prstGeom>
          <a:ln w="0">
            <a:noFill/>
          </a:ln>
        </p:spPr>
      </p:pic>
      <p:sp>
        <p:nvSpPr>
          <p:cNvPr id="271" name="Freeform: Shape 16"/>
          <p:cNvSpPr/>
          <p:nvPr/>
        </p:nvSpPr>
        <p:spPr>
          <a:xfrm>
            <a:off x="850320" y="875880"/>
            <a:ext cx="5219640" cy="5109120"/>
          </a:xfrm>
          <a:custGeom>
            <a:avLst/>
            <a:gdLst/>
            <a:ah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p:style>
      </p:sp>
      <p:sp>
        <p:nvSpPr>
          <p:cNvPr id="272" name="Freeform: Shape 18"/>
          <p:cNvSpPr/>
          <p:nvPr/>
        </p:nvSpPr>
        <p:spPr>
          <a:xfrm>
            <a:off x="702000" y="673560"/>
            <a:ext cx="5565600" cy="5415120"/>
          </a:xfrm>
          <a:custGeom>
            <a:avLst/>
            <a:gdLst/>
            <a:ah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a:solidFill>
              <a:srgbClr val="ffffff">
                <a:alpha val="70000"/>
              </a:srgbClr>
            </a:solidFill>
          </a:ln>
        </p:spPr>
        <p:style>
          <a:lnRef idx="2">
            <a:schemeClr val="accent1">
              <a:shade val="50000"/>
            </a:schemeClr>
          </a:lnRef>
          <a:fillRef idx="1">
            <a:schemeClr val="accent1"/>
          </a:fillRef>
          <a:effectRef idx="0">
            <a:schemeClr val="accent1"/>
          </a:effectRef>
          <a:fontRef idx="minor"/>
        </p:style>
      </p:sp>
      <p:sp>
        <p:nvSpPr>
          <p:cNvPr id="273" name="Freeform: Shape 20"/>
          <p:cNvSpPr/>
          <p:nvPr/>
        </p:nvSpPr>
        <p:spPr>
          <a:xfrm>
            <a:off x="957600" y="1041480"/>
            <a:ext cx="4952880" cy="4801320"/>
          </a:xfrm>
          <a:custGeom>
            <a:avLst/>
            <a:gdLst/>
            <a:ah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p:style>
      </p:sp>
      <p:sp>
        <p:nvSpPr>
          <p:cNvPr id="274" name="TextBox 3"/>
          <p:cNvSpPr/>
          <p:nvPr/>
        </p:nvSpPr>
        <p:spPr>
          <a:xfrm>
            <a:off x="1545840" y="-272160"/>
            <a:ext cx="4544640" cy="5996520"/>
          </a:xfrm>
          <a:prstGeom prst="rect">
            <a:avLst/>
          </a:prstGeom>
          <a:noFill/>
          <a:ln w="0">
            <a:noFill/>
          </a:ln>
        </p:spPr>
        <p:style>
          <a:lnRef idx="0"/>
          <a:fillRef idx="0"/>
          <a:effectRef idx="0"/>
          <a:fontRef idx="minor"/>
        </p:style>
        <p:txBody>
          <a:bodyPr numCol="1" spcCol="0" anchor="b">
            <a:normAutofit/>
          </a:bodyPr>
          <a:p>
            <a:pPr algn="ctr">
              <a:lnSpc>
                <a:spcPct val="90000"/>
              </a:lnSpc>
              <a:spcAft>
                <a:spcPts val="601"/>
              </a:spcAft>
              <a:buNone/>
            </a:pPr>
            <a:r>
              <a:rPr b="1" lang="en-US" sz="2600" spc="-1" strike="noStrike">
                <a:solidFill>
                  <a:srgbClr val="404040"/>
                </a:solidFill>
                <a:latin typeface="Times New Roman"/>
              </a:rPr>
              <a:t>Spectroscopic techniques</a:t>
            </a:r>
            <a:endParaRPr b="0" lang="en-US" sz="2600" spc="-1" strike="noStrike">
              <a:latin typeface="Arial"/>
            </a:endParaRPr>
          </a:p>
          <a:p>
            <a:pPr>
              <a:lnSpc>
                <a:spcPct val="100000"/>
              </a:lnSpc>
              <a:buNone/>
            </a:pPr>
            <a:r>
              <a:rPr b="0" lang="en-US" sz="2600" spc="-1" strike="noStrike">
                <a:solidFill>
                  <a:srgbClr val="404040"/>
                </a:solidFill>
                <a:latin typeface="Times New Roman"/>
              </a:rPr>
              <a:t>2. </a:t>
            </a:r>
            <a:r>
              <a:rPr b="0" lang="en-US" sz="2100" spc="-1" strike="noStrike">
                <a:solidFill>
                  <a:srgbClr val="404040"/>
                </a:solidFill>
                <a:latin typeface="Times New Roman"/>
              </a:rPr>
              <a:t>Raman spectroscopy</a:t>
            </a:r>
            <a:endParaRPr b="0" lang="en-US" sz="2100" spc="-1" strike="noStrike">
              <a:latin typeface="Arial"/>
            </a:endParaRPr>
          </a:p>
          <a:p>
            <a:pPr>
              <a:lnSpc>
                <a:spcPct val="100000"/>
              </a:lnSpc>
              <a:buNone/>
            </a:pPr>
            <a:br>
              <a:rPr sz="1800"/>
            </a:br>
            <a:endParaRPr b="0" lang="en-US" sz="1800" spc="-1" strike="noStrike">
              <a:latin typeface="Arial"/>
            </a:endParaRPr>
          </a:p>
          <a:p>
            <a:pPr algn="ctr">
              <a:lnSpc>
                <a:spcPct val="90000"/>
              </a:lnSpc>
              <a:spcAft>
                <a:spcPts val="601"/>
              </a:spcAft>
              <a:buNone/>
            </a:pPr>
            <a:endParaRPr b="0" lang="en-US" sz="2600" spc="-1" strike="noStrike">
              <a:latin typeface="Arial"/>
            </a:endParaRPr>
          </a:p>
          <a:p>
            <a:pPr algn="ctr">
              <a:lnSpc>
                <a:spcPct val="90000"/>
              </a:lnSpc>
              <a:spcAft>
                <a:spcPts val="601"/>
              </a:spcAft>
              <a:buNone/>
            </a:pPr>
            <a:endParaRPr b="0" lang="en-US" sz="2600" spc="-1" strike="noStrike">
              <a:latin typeface="Arial"/>
            </a:endParaRPr>
          </a:p>
          <a:p>
            <a:pPr algn="ctr">
              <a:lnSpc>
                <a:spcPct val="90000"/>
              </a:lnSpc>
              <a:spcAft>
                <a:spcPts val="601"/>
              </a:spcAft>
              <a:buNone/>
            </a:pP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5" name="Rectangle 37"/>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76" name="Rectangle 39"/>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277" name="Rectangle 41"/>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78" name="Rectangle 43"/>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279" name="Picture 1" descr="Diagram of a laser beam&#10;&#10;Description automatically generated"/>
          <p:cNvPicPr/>
          <p:nvPr/>
        </p:nvPicPr>
        <p:blipFill>
          <a:blip r:embed="rId1"/>
          <a:stretch/>
        </p:blipFill>
        <p:spPr>
          <a:xfrm>
            <a:off x="1015920" y="457200"/>
            <a:ext cx="10159560" cy="59432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 name="Rectangle 16"/>
          <p:cNvSpPr/>
          <p:nvPr/>
        </p:nvSpPr>
        <p:spPr>
          <a:xfrm>
            <a:off x="1440"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sp>
      <p:pic>
        <p:nvPicPr>
          <p:cNvPr id="105" name="Picture 3" descr="A diagram of a volcano&#10;&#10;Description automatically generated"/>
          <p:cNvPicPr/>
          <p:nvPr/>
        </p:nvPicPr>
        <p:blipFill>
          <a:blip r:embed="rId1"/>
          <a:srcRect l="0" t="20228" r="0" b="0"/>
          <a:stretch/>
        </p:blipFill>
        <p:spPr>
          <a:xfrm>
            <a:off x="0" y="1440"/>
            <a:ext cx="12191760" cy="68562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0" name="Rectangle 11"/>
          <p:cNvSpPr/>
          <p:nvPr/>
        </p:nvSpPr>
        <p:spPr>
          <a:xfrm>
            <a:off x="0" y="0"/>
            <a:ext cx="12191760" cy="685764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p:style>
      </p:sp>
      <p:pic>
        <p:nvPicPr>
          <p:cNvPr id="281" name="Picture 4" descr="A diagram of a light"/>
          <p:cNvPicPr/>
          <p:nvPr/>
        </p:nvPicPr>
        <p:blipFill>
          <a:blip r:embed="rId1"/>
          <a:stretch/>
        </p:blipFill>
        <p:spPr>
          <a:xfrm>
            <a:off x="6176520" y="1783800"/>
            <a:ext cx="5371920" cy="3290040"/>
          </a:xfrm>
          <a:prstGeom prst="rect">
            <a:avLst/>
          </a:prstGeom>
          <a:ln w="0">
            <a:noFill/>
          </a:ln>
        </p:spPr>
      </p:pic>
      <p:sp>
        <p:nvSpPr>
          <p:cNvPr id="282" name="Rectangle 13"/>
          <p:cNvSpPr/>
          <p:nvPr/>
        </p:nvSpPr>
        <p:spPr>
          <a:xfrm>
            <a:off x="477000" y="480240"/>
            <a:ext cx="11237760" cy="58975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283" name="Picture 6" descr="A diagram of a blue square with orange arrows pointing at the center&#10;&#10;Description automatically generated"/>
          <p:cNvPicPr/>
          <p:nvPr/>
        </p:nvPicPr>
        <p:blipFill>
          <a:blip r:embed="rId2"/>
          <a:stretch/>
        </p:blipFill>
        <p:spPr>
          <a:xfrm>
            <a:off x="643320" y="1770480"/>
            <a:ext cx="5371560" cy="33170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4" name="Rectangle 1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5" name="Freeform: Shape 15"/>
          <p:cNvSpPr/>
          <p:nvPr/>
        </p:nvSpPr>
        <p:spPr>
          <a:xfrm flipH="1" rot="18900000">
            <a:off x="-376560" y="-253440"/>
            <a:ext cx="1827360" cy="1376640"/>
          </a:xfrm>
          <a:custGeom>
            <a:avLst/>
            <a:gdLst/>
            <a:ah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6" name="Rectangle 12"/>
          <p:cNvSpPr/>
          <p:nvPr/>
        </p:nvSpPr>
        <p:spPr>
          <a:xfrm flipH="1" rot="18900000">
            <a:off x="891720" y="421920"/>
            <a:ext cx="645120" cy="64512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7" name="Rectangle 14"/>
          <p:cNvSpPr/>
          <p:nvPr/>
        </p:nvSpPr>
        <p:spPr>
          <a:xfrm flipH="1" rot="18900000">
            <a:off x="10043280" y="654840"/>
            <a:ext cx="687240" cy="6872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8" name="Freeform: Shape 16"/>
          <p:cNvSpPr/>
          <p:nvPr/>
        </p:nvSpPr>
        <p:spPr>
          <a:xfrm flipH="1" rot="10800000">
            <a:off x="9356400" y="360"/>
            <a:ext cx="2835000" cy="1480320"/>
          </a:xfrm>
          <a:custGeom>
            <a:avLst/>
            <a:gdLst/>
            <a:ah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9" name="Isosceles Triangle 18"/>
          <p:cNvSpPr/>
          <p:nvPr/>
        </p:nvSpPr>
        <p:spPr>
          <a:xfrm flipH="1">
            <a:off x="7976520" y="6115680"/>
            <a:ext cx="1494000" cy="7419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pic>
        <p:nvPicPr>
          <p:cNvPr id="290" name="Picture 3" descr="A diagram of a laser&#10;&#10;Description automatically generated"/>
          <p:cNvPicPr/>
          <p:nvPr/>
        </p:nvPicPr>
        <p:blipFill>
          <a:blip r:embed="rId1"/>
          <a:stretch/>
        </p:blipFill>
        <p:spPr>
          <a:xfrm>
            <a:off x="643320" y="1738800"/>
            <a:ext cx="10904760" cy="3380040"/>
          </a:xfrm>
          <a:prstGeom prst="rect">
            <a:avLst/>
          </a:prstGeom>
          <a:ln w="0">
            <a:noFill/>
          </a:ln>
        </p:spPr>
      </p:pic>
      <p:sp>
        <p:nvSpPr>
          <p:cNvPr id="291" name="Isosceles Triangle 20"/>
          <p:cNvSpPr/>
          <p:nvPr/>
        </p:nvSpPr>
        <p:spPr>
          <a:xfrm flipH="1">
            <a:off x="7603200" y="6453000"/>
            <a:ext cx="814680" cy="40464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2" name="Explosion: 14 Points 2"/>
          <p:cNvSpPr/>
          <p:nvPr/>
        </p:nvSpPr>
        <p:spPr>
          <a:xfrm>
            <a:off x="5104080" y="54000"/>
            <a:ext cx="2713320" cy="1893240"/>
          </a:xfrm>
          <a:prstGeom prst="irregularSeal2">
            <a:avLst/>
          </a:prstGeom>
          <a:solidFill>
            <a:srgbClr val="f6ff00"/>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Aptos"/>
              </a:rPr>
              <a:t>Photons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3"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94"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295"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96"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297" name="Picture 3" descr="A diagram of a ray of light&#10;&#10;Description automatically generated"/>
          <p:cNvPicPr/>
          <p:nvPr/>
        </p:nvPicPr>
        <p:blipFill>
          <a:blip r:embed="rId1"/>
          <a:stretch/>
        </p:blipFill>
        <p:spPr>
          <a:xfrm>
            <a:off x="457200" y="567360"/>
            <a:ext cx="11277360" cy="57229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8" name="Picture 3" descr="A diagram of energy levels&#10;&#10;Description automatically generated"/>
          <p:cNvPicPr/>
          <p:nvPr/>
        </p:nvPicPr>
        <p:blipFill>
          <a:blip r:embed="rId1"/>
          <a:stretch/>
        </p:blipFill>
        <p:spPr>
          <a:xfrm>
            <a:off x="88560" y="397440"/>
            <a:ext cx="5144760" cy="3823920"/>
          </a:xfrm>
          <a:prstGeom prst="rect">
            <a:avLst/>
          </a:prstGeom>
          <a:ln w="0">
            <a:noFill/>
          </a:ln>
        </p:spPr>
      </p:pic>
      <p:pic>
        <p:nvPicPr>
          <p:cNvPr id="299" name="Picture 7" descr="A black background with white text"/>
          <p:cNvPicPr/>
          <p:nvPr/>
        </p:nvPicPr>
        <p:blipFill>
          <a:blip r:embed="rId2"/>
          <a:stretch/>
        </p:blipFill>
        <p:spPr>
          <a:xfrm>
            <a:off x="6522840" y="625680"/>
            <a:ext cx="4257360" cy="2171520"/>
          </a:xfrm>
          <a:prstGeom prst="rect">
            <a:avLst/>
          </a:prstGeom>
          <a:ln w="0">
            <a:noFill/>
          </a:ln>
        </p:spPr>
      </p:pic>
      <p:pic>
        <p:nvPicPr>
          <p:cNvPr id="300" name="Picture 11" descr="A black background with white text&#10;&#10;Description automatically generated"/>
          <p:cNvPicPr/>
          <p:nvPr/>
        </p:nvPicPr>
        <p:blipFill>
          <a:blip r:embed="rId3"/>
          <a:stretch/>
        </p:blipFill>
        <p:spPr>
          <a:xfrm>
            <a:off x="430920" y="4388760"/>
            <a:ext cx="4952520" cy="2171520"/>
          </a:xfrm>
          <a:prstGeom prst="rect">
            <a:avLst/>
          </a:prstGeom>
          <a:ln w="0">
            <a:noFill/>
          </a:ln>
        </p:spPr>
      </p:pic>
      <p:pic>
        <p:nvPicPr>
          <p:cNvPr id="301" name="Picture 16" descr="A black background with white text"/>
          <p:cNvPicPr/>
          <p:nvPr/>
        </p:nvPicPr>
        <p:blipFill>
          <a:blip r:embed="rId4"/>
          <a:stretch/>
        </p:blipFill>
        <p:spPr>
          <a:xfrm>
            <a:off x="6315840" y="3516840"/>
            <a:ext cx="4952520" cy="21333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Picture 4" descr="A black and white text on a black background&#10;&#10;Description automatically generated"/>
          <p:cNvPicPr/>
          <p:nvPr/>
        </p:nvPicPr>
        <p:blipFill>
          <a:blip r:embed="rId1"/>
          <a:stretch/>
        </p:blipFill>
        <p:spPr>
          <a:xfrm>
            <a:off x="665640" y="263880"/>
            <a:ext cx="10807200" cy="4224960"/>
          </a:xfrm>
          <a:prstGeom prst="rect">
            <a:avLst/>
          </a:prstGeom>
          <a:ln w="0">
            <a:noFill/>
          </a:ln>
        </p:spPr>
      </p:pic>
      <p:pic>
        <p:nvPicPr>
          <p:cNvPr id="303" name="Picture 5" descr="A black background with white text"/>
          <p:cNvPicPr/>
          <p:nvPr/>
        </p:nvPicPr>
        <p:blipFill>
          <a:blip r:embed="rId2"/>
          <a:stretch/>
        </p:blipFill>
        <p:spPr>
          <a:xfrm>
            <a:off x="668160" y="4492800"/>
            <a:ext cx="10807200" cy="22125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4" name="Picture 4" descr="A graph of different types of gemstones&#10;&#10;Description automatically generated"/>
          <p:cNvPicPr/>
          <p:nvPr/>
        </p:nvPicPr>
        <p:blipFill>
          <a:blip r:embed="rId1"/>
          <a:stretch/>
        </p:blipFill>
        <p:spPr>
          <a:xfrm>
            <a:off x="1841760" y="404280"/>
            <a:ext cx="8085960" cy="60372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5" name="Rectangle 9"/>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06" name="Rectangle 11"/>
          <p:cNvSpPr/>
          <p:nvPr/>
        </p:nvSpPr>
        <p:spPr>
          <a:xfrm>
            <a:off x="477000" y="480240"/>
            <a:ext cx="11237760" cy="5897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graphicFrame>
        <p:nvGraphicFramePr>
          <p:cNvPr id="307" name="Table 4"/>
          <p:cNvGraphicFramePr/>
          <p:nvPr/>
        </p:nvGraphicFramePr>
        <p:xfrm>
          <a:off x="1031760" y="643320"/>
          <a:ext cx="10128240" cy="5570640"/>
        </p:xfrm>
        <a:graphic>
          <a:graphicData uri="http://schemas.openxmlformats.org/drawingml/2006/table">
            <a:tbl>
              <a:tblPr/>
              <a:tblGrid>
                <a:gridCol w="10128240"/>
              </a:tblGrid>
              <a:tr h="5571000">
                <a:tc>
                  <a:txBody>
                    <a:bodyPr lIns="75600" rIns="75600" tIns="37800" bIns="37800" anchor="t">
                      <a:noAutofit/>
                    </a:bodyPr>
                    <a:p>
                      <a:pPr>
                        <a:lnSpc>
                          <a:spcPct val="100000"/>
                        </a:lnSpc>
                        <a:buNone/>
                      </a:pPr>
                      <a:r>
                        <a:rPr b="0" lang="en-US" sz="1500" spc="-1" strike="noStrike">
                          <a:solidFill>
                            <a:srgbClr val="ffffff"/>
                          </a:solidFill>
                          <a:latin typeface="Aptos"/>
                        </a:rPr>
                        <a:t>Advantage :</a:t>
                      </a:r>
                      <a:endParaRPr b="0" lang="en-US" sz="1500" spc="-1" strike="noStrike">
                        <a:latin typeface="Arial"/>
                      </a:endParaRPr>
                    </a:p>
                    <a:p>
                      <a:pPr>
                        <a:lnSpc>
                          <a:spcPct val="100000"/>
                        </a:lnSpc>
                        <a:buNone/>
                      </a:pPr>
                      <a:endParaRPr b="0" lang="en-US" sz="1500" spc="-1" strike="noStrike">
                        <a:latin typeface="Arial"/>
                      </a:endParaRPr>
                    </a:p>
                    <a:p>
                      <a:pPr>
                        <a:lnSpc>
                          <a:spcPct val="100000"/>
                        </a:lnSpc>
                        <a:buNone/>
                      </a:pPr>
                      <a:r>
                        <a:rPr b="0" lang="en-US" sz="1500" spc="-1" strike="noStrike">
                          <a:solidFill>
                            <a:srgbClr val="ffffff"/>
                          </a:solidFill>
                          <a:latin typeface="Aptos"/>
                        </a:rPr>
                        <a:t>1. Single Tool Efficiency : Raman spectroscopy can identify rough, polished, loose, or mounted gems without needing multiple confirmations, simplifying the identification process.</a:t>
                      </a:r>
                      <a:endParaRPr b="0" lang="en-US" sz="1500" spc="-1" strike="noStrike">
                        <a:latin typeface="Arial"/>
                      </a:endParaRPr>
                    </a:p>
                    <a:p>
                      <a:pPr>
                        <a:lnSpc>
                          <a:spcPct val="100000"/>
                        </a:lnSpc>
                        <a:buNone/>
                      </a:pPr>
                      <a:endParaRPr b="0" lang="en-US" sz="1500" spc="-1" strike="noStrike">
                        <a:latin typeface="Arial"/>
                      </a:endParaRPr>
                    </a:p>
                    <a:p>
                      <a:pPr>
                        <a:lnSpc>
                          <a:spcPct val="100000"/>
                        </a:lnSpc>
                        <a:buNone/>
                      </a:pPr>
                      <a:r>
                        <a:rPr b="0" lang="en-US" sz="1500" spc="-1" strike="noStrike">
                          <a:solidFill>
                            <a:srgbClr val="ffffff"/>
                          </a:solidFill>
                          <a:latin typeface="Aptos"/>
                        </a:rPr>
                        <a:t>2. Accuracy and Precision : The Raman fingerprint is exceptionally accurate and precise, making further analysis unnecessary for conclusive results.</a:t>
                      </a:r>
                      <a:endParaRPr b="0" lang="en-US" sz="1500" spc="-1" strike="noStrike">
                        <a:latin typeface="Arial"/>
                      </a:endParaRPr>
                    </a:p>
                    <a:p>
                      <a:pPr>
                        <a:lnSpc>
                          <a:spcPct val="100000"/>
                        </a:lnSpc>
                        <a:buNone/>
                      </a:pPr>
                      <a:endParaRPr b="0" lang="en-US" sz="1500" spc="-1" strike="noStrike">
                        <a:latin typeface="Arial"/>
                      </a:endParaRPr>
                    </a:p>
                    <a:p>
                      <a:pPr>
                        <a:lnSpc>
                          <a:spcPct val="100000"/>
                        </a:lnSpc>
                        <a:buNone/>
                      </a:pPr>
                      <a:r>
                        <a:rPr b="0" lang="en-US" sz="1500" spc="-1" strike="noStrike">
                          <a:solidFill>
                            <a:srgbClr val="ffffff"/>
                          </a:solidFill>
                          <a:latin typeface="Aptos"/>
                        </a:rPr>
                        <a:t>3. Non-Invasiveness : As a non-destructive technique, Raman spectroscopy does not damage the gem being analyzed, preserving its integrity.</a:t>
                      </a:r>
                      <a:endParaRPr b="0" lang="en-US" sz="1500" spc="-1" strike="noStrike">
                        <a:latin typeface="Arial"/>
                      </a:endParaRPr>
                    </a:p>
                    <a:p>
                      <a:pPr>
                        <a:lnSpc>
                          <a:spcPct val="100000"/>
                        </a:lnSpc>
                        <a:buNone/>
                      </a:pPr>
                      <a:endParaRPr b="0" lang="en-US" sz="1500" spc="-1" strike="noStrike">
                        <a:latin typeface="Arial"/>
                      </a:endParaRPr>
                    </a:p>
                    <a:p>
                      <a:pPr>
                        <a:lnSpc>
                          <a:spcPct val="100000"/>
                        </a:lnSpc>
                        <a:buNone/>
                      </a:pPr>
                      <a:r>
                        <a:rPr b="0" lang="en-US" sz="1500" spc="-1" strike="noStrike">
                          <a:solidFill>
                            <a:srgbClr val="ffffff"/>
                          </a:solidFill>
                          <a:latin typeface="Aptos"/>
                        </a:rPr>
                        <a:t>4. No Sample Preparation : There is no need for extensive sample preparation, making the process quicker and more convenient.</a:t>
                      </a:r>
                      <a:endParaRPr b="0" lang="en-US" sz="1500" spc="-1" strike="noStrike">
                        <a:latin typeface="Arial"/>
                      </a:endParaRPr>
                    </a:p>
                    <a:p>
                      <a:pPr>
                        <a:lnSpc>
                          <a:spcPct val="100000"/>
                        </a:lnSpc>
                        <a:buNone/>
                      </a:pPr>
                      <a:endParaRPr b="0" lang="en-US" sz="1500" spc="-1" strike="noStrike">
                        <a:latin typeface="Arial"/>
                      </a:endParaRPr>
                    </a:p>
                    <a:p>
                      <a:pPr>
                        <a:lnSpc>
                          <a:spcPct val="100000"/>
                        </a:lnSpc>
                        <a:buNone/>
                      </a:pPr>
                      <a:r>
                        <a:rPr b="0" lang="en-US" sz="1500" spc="-1" strike="noStrike">
                          <a:solidFill>
                            <a:srgbClr val="ffffff"/>
                          </a:solidFill>
                          <a:latin typeface="Aptos"/>
                        </a:rPr>
                        <a:t>5. Speed : Raman spectroscopy provides rapid results, which is advantageous in a fast-paced industry like gemology.</a:t>
                      </a:r>
                      <a:endParaRPr b="0" lang="en-US" sz="1500" spc="-1" strike="noStrike">
                        <a:latin typeface="Arial"/>
                      </a:endParaRPr>
                    </a:p>
                    <a:p>
                      <a:pPr>
                        <a:lnSpc>
                          <a:spcPct val="100000"/>
                        </a:lnSpc>
                        <a:buNone/>
                      </a:pPr>
                      <a:endParaRPr b="0" lang="en-US" sz="1500" spc="-1" strike="noStrike">
                        <a:latin typeface="Arial"/>
                      </a:endParaRPr>
                    </a:p>
                    <a:p>
                      <a:pPr>
                        <a:lnSpc>
                          <a:spcPct val="100000"/>
                        </a:lnSpc>
                        <a:buNone/>
                      </a:pPr>
                      <a:r>
                        <a:rPr b="0" lang="en-US" sz="1500" spc="-1" strike="noStrike">
                          <a:solidFill>
                            <a:srgbClr val="ffffff"/>
                          </a:solidFill>
                          <a:latin typeface="Aptos"/>
                        </a:rPr>
                        <a:t>6. Metal Compatibility : Since metals do not produce Raman signals, the technique is particularly useful for identifying mounted gems without interference.</a:t>
                      </a:r>
                      <a:endParaRPr b="0" lang="en-US" sz="1500" spc="-1" strike="noStrike">
                        <a:latin typeface="Arial"/>
                      </a:endParaRPr>
                    </a:p>
                    <a:p>
                      <a:pPr>
                        <a:lnSpc>
                          <a:spcPct val="100000"/>
                        </a:lnSpc>
                        <a:buNone/>
                      </a:pPr>
                      <a:endParaRPr b="0" lang="en-US" sz="1500" spc="-1" strike="noStrike">
                        <a:latin typeface="Arial"/>
                      </a:endParaRPr>
                    </a:p>
                    <a:p>
                      <a:pPr>
                        <a:lnSpc>
                          <a:spcPct val="100000"/>
                        </a:lnSpc>
                        <a:buNone/>
                      </a:pPr>
                      <a:r>
                        <a:rPr b="0" lang="en-US" sz="1500" spc="-1" strike="noStrike">
                          <a:solidFill>
                            <a:srgbClr val="ffffff"/>
                          </a:solidFill>
                          <a:latin typeface="Aptos"/>
                        </a:rPr>
                        <a:t>7. Detection of Treatments : Raman spectroscopy can detect treatments such as infiltration with foreign substances, crucial for identifying gems enhanced for clarity or color using fillers like cedarwood oil or polymers.</a:t>
                      </a:r>
                      <a:endParaRPr b="0" lang="en-US" sz="1500" spc="-1" strike="noStrike">
                        <a:latin typeface="Arial"/>
                      </a:endParaRPr>
                    </a:p>
                    <a:p>
                      <a:pPr>
                        <a:lnSpc>
                          <a:spcPct val="100000"/>
                        </a:lnSpc>
                        <a:buNone/>
                      </a:pPr>
                      <a:endParaRPr b="0" lang="en-US" sz="1500" spc="-1" strike="noStrike">
                        <a:latin typeface="Arial"/>
                      </a:endParaRPr>
                    </a:p>
                    <a:p>
                      <a:pPr>
                        <a:lnSpc>
                          <a:spcPct val="100000"/>
                        </a:lnSpc>
                        <a:buNone/>
                      </a:pPr>
                      <a:r>
                        <a:rPr b="0" lang="en-US" sz="1500" spc="-1" strike="noStrike">
                          <a:solidFill>
                            <a:srgbClr val="ffffff"/>
                          </a:solidFill>
                          <a:latin typeface="Aptos"/>
                        </a:rPr>
                        <a:t>8. Inclusion Identification : The technique can identify inclusions within gems using confocal micro-Raman spectroscopy, providing insights into the gem's origin, authenticity, formation conditions, and treatments.</a:t>
                      </a:r>
                      <a:endParaRPr b="0" lang="en-US" sz="1500" spc="-1" strike="noStrike">
                        <a:latin typeface="Arial"/>
                      </a:endParaRPr>
                    </a:p>
                  </a:txBody>
                  <a:tcPr anchor="t" marL="75600" marR="75600">
                    <a:lnL w="12240">
                      <a:solidFill>
                        <a:srgbClr val="ffffff"/>
                      </a:solidFill>
                    </a:lnL>
                    <a:lnR w="12240">
                      <a:solidFill>
                        <a:srgbClr val="ffffff"/>
                      </a:solidFill>
                    </a:lnR>
                    <a:lnT w="12240">
                      <a:solidFill>
                        <a:srgbClr val="ffffff"/>
                      </a:solidFill>
                    </a:lnT>
                    <a:lnB w="38160">
                      <a:solidFill>
                        <a:srgbClr val="ffffff"/>
                      </a:solidFill>
                    </a:lnB>
                    <a:solidFill>
                      <a:srgbClr val="156082"/>
                    </a:solidFill>
                  </a:tcPr>
                </a:tc>
              </a:tr>
            </a:tbl>
          </a:graphicData>
        </a:graphic>
      </p:graphicFrame>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8" name="Rectangle 9"/>
          <p:cNvSpPr/>
          <p:nvPr/>
        </p:nvSpPr>
        <p:spPr>
          <a:xfrm>
            <a:off x="0" y="0"/>
            <a:ext cx="12191760" cy="68576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09" name="Rectangle 11"/>
          <p:cNvSpPr/>
          <p:nvPr/>
        </p:nvSpPr>
        <p:spPr>
          <a:xfrm>
            <a:off x="477000" y="480240"/>
            <a:ext cx="11237760" cy="58975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sp>
        <p:nvSpPr>
          <p:cNvPr id="310" name="Rectangle 13"/>
          <p:cNvSpPr/>
          <p:nvPr/>
        </p:nvSpPr>
        <p:spPr>
          <a:xfrm>
            <a:off x="643320" y="643320"/>
            <a:ext cx="10904760" cy="5570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graphicFrame>
        <p:nvGraphicFramePr>
          <p:cNvPr id="311" name="Table 4"/>
          <p:cNvGraphicFramePr/>
          <p:nvPr/>
        </p:nvGraphicFramePr>
        <p:xfrm>
          <a:off x="1120320" y="1349640"/>
          <a:ext cx="9950760" cy="4152240"/>
        </p:xfrm>
        <a:graphic>
          <a:graphicData uri="http://schemas.openxmlformats.org/drawingml/2006/table">
            <a:tbl>
              <a:tblPr/>
              <a:tblGrid>
                <a:gridCol w="9950760"/>
              </a:tblGrid>
              <a:tr h="4286880">
                <a:tc>
                  <a:txBody>
                    <a:bodyPr lIns="98280" rIns="98280" tIns="48960" bIns="48960" anchor="t">
                      <a:noAutofit/>
                    </a:bodyPr>
                    <a:p>
                      <a:pPr>
                        <a:lnSpc>
                          <a:spcPct val="100000"/>
                        </a:lnSpc>
                        <a:buNone/>
                        <a:tabLst>
                          <a:tab algn="l" pos="0"/>
                        </a:tabLst>
                      </a:pPr>
                      <a:r>
                        <a:rPr b="0" lang="en-US" sz="1900" spc="-1" strike="noStrike">
                          <a:solidFill>
                            <a:srgbClr val="ffffff"/>
                          </a:solidFill>
                          <a:latin typeface="Aptos"/>
                        </a:rPr>
                        <a:t>Disadvantage :</a:t>
                      </a:r>
                      <a:br>
                        <a:rPr sz="1900"/>
                      </a:br>
                      <a:br>
                        <a:rPr sz="1900"/>
                      </a:br>
                      <a:endParaRPr b="0" lang="en-US" sz="1900" spc="-1" strike="noStrike">
                        <a:latin typeface="Arial"/>
                      </a:endParaRPr>
                    </a:p>
                    <a:p>
                      <a:pPr>
                        <a:lnSpc>
                          <a:spcPct val="100000"/>
                        </a:lnSpc>
                        <a:buNone/>
                        <a:tabLst>
                          <a:tab algn="l" pos="0"/>
                        </a:tabLst>
                      </a:pPr>
                      <a:endParaRPr b="0" lang="en-US" sz="1900" spc="-1" strike="noStrike">
                        <a:latin typeface="Arial"/>
                      </a:endParaRPr>
                    </a:p>
                    <a:p>
                      <a:pPr marL="228600" indent="-228600">
                        <a:lnSpc>
                          <a:spcPct val="100000"/>
                        </a:lnSpc>
                        <a:buClr>
                          <a:srgbClr val="ffffff"/>
                        </a:buClr>
                        <a:buFont typeface="StarSymbol"/>
                        <a:buAutoNum type="arabicPeriod"/>
                        <a:tabLst>
                          <a:tab algn="l" pos="0"/>
                        </a:tabLst>
                      </a:pPr>
                      <a:r>
                        <a:rPr b="0" lang="en-US" sz="2100" spc="-1" strike="noStrike">
                          <a:solidFill>
                            <a:srgbClr val="ffffff"/>
                          </a:solidFill>
                          <a:latin typeface="Aptos"/>
                        </a:rPr>
                        <a:t> </a:t>
                      </a:r>
                      <a:r>
                        <a:rPr b="0" lang="en-US" sz="2100" spc="-1" strike="noStrike">
                          <a:solidFill>
                            <a:srgbClr val="ffffff"/>
                          </a:solidFill>
                          <a:latin typeface="Aptos"/>
                        </a:rPr>
                        <a:t>It is problematical to obtain an accurate Raman spectrum on amorphous materials due to the lack of their  crystalline structure.</a:t>
                      </a:r>
                      <a:endParaRPr b="0" lang="en-US" sz="2100" spc="-1" strike="noStrike">
                        <a:latin typeface="Arial"/>
                      </a:endParaRPr>
                    </a:p>
                    <a:p>
                      <a:pPr marL="285840" indent="-285840">
                        <a:lnSpc>
                          <a:spcPct val="100000"/>
                        </a:lnSpc>
                        <a:buClr>
                          <a:srgbClr val="ed7979"/>
                        </a:buClr>
                        <a:buFont typeface="StarSymbol"/>
                        <a:buAutoNum type="arabicPeriod"/>
                        <a:tabLst>
                          <a:tab algn="l" pos="0"/>
                        </a:tabLst>
                      </a:pPr>
                      <a:r>
                        <a:rPr b="0" lang="en-US" sz="2100" spc="-1" strike="noStrike">
                          <a:solidFill>
                            <a:srgbClr val="ed7979"/>
                          </a:solidFill>
                          <a:latin typeface="Aptos"/>
                        </a:rPr>
                        <a:t>Most natural and synthetic gems have the same “fingerprint”, so it is impossible to differentiate them with Raman spectroscopy, except for spinel and few others due to the slightly different chemical composition.</a:t>
                      </a:r>
                      <a:endParaRPr b="0" lang="en-US" sz="2100" spc="-1" strike="noStrike">
                        <a:latin typeface="Arial"/>
                      </a:endParaRPr>
                    </a:p>
                    <a:p>
                      <a:pPr marL="285840" indent="-285840">
                        <a:lnSpc>
                          <a:spcPct val="100000"/>
                        </a:lnSpc>
                        <a:buClr>
                          <a:srgbClr val="ffffff"/>
                        </a:buClr>
                        <a:buFont typeface="StarSymbol"/>
                        <a:buAutoNum type="arabicPeriod"/>
                        <a:tabLst>
                          <a:tab algn="l" pos="0"/>
                        </a:tabLst>
                      </a:pPr>
                      <a:r>
                        <a:rPr b="0" lang="en-US" sz="2100" spc="-1" strike="noStrike">
                          <a:solidFill>
                            <a:srgbClr val="ffffff"/>
                          </a:solidFill>
                          <a:latin typeface="Aptos"/>
                        </a:rPr>
                        <a:t>Black materials can be difficult or impossible to identify because they tend to absorb their own Raman scattering. In most cases, the signal is so weak it is confused with the background noise of the spectrum.</a:t>
                      </a:r>
                      <a:endParaRPr b="0" lang="en-US" sz="2100" spc="-1" strike="noStrike">
                        <a:latin typeface="Arial"/>
                      </a:endParaRPr>
                    </a:p>
                    <a:p>
                      <a:pPr>
                        <a:lnSpc>
                          <a:spcPct val="100000"/>
                        </a:lnSpc>
                        <a:buNone/>
                        <a:tabLst>
                          <a:tab algn="l" pos="0"/>
                        </a:tabLst>
                      </a:pPr>
                      <a:endParaRPr b="0" lang="en-US" sz="1900" spc="-1" strike="noStrike">
                        <a:latin typeface="Arial"/>
                      </a:endParaRPr>
                    </a:p>
                  </a:txBody>
                  <a:tcPr anchor="t" marL="98280" marR="98280">
                    <a:lnL w="12240">
                      <a:solidFill>
                        <a:srgbClr val="ffffff"/>
                      </a:solidFill>
                    </a:lnL>
                    <a:lnR w="12240">
                      <a:solidFill>
                        <a:srgbClr val="ffffff"/>
                      </a:solidFill>
                    </a:lnR>
                    <a:lnT w="12240">
                      <a:solidFill>
                        <a:srgbClr val="ffffff"/>
                      </a:solidFill>
                    </a:lnT>
                    <a:lnB w="38160">
                      <a:solidFill>
                        <a:srgbClr val="ffffff"/>
                      </a:solidFill>
                    </a:lnB>
                    <a:solidFill>
                      <a:srgbClr val="156082"/>
                    </a:solidFill>
                  </a:tcPr>
                </a:tc>
              </a:tr>
            </a:tbl>
          </a:graphicData>
        </a:graphic>
      </p:graphicFrame>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2" name="Rectangle 22"/>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13" name="Rectangle 23"/>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314" name="Rectangle 25"/>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315" name="Rectangle 27"/>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316" name="Picture 3" descr="A ruler and gemstones on a surface"/>
          <p:cNvPicPr/>
          <p:nvPr/>
        </p:nvPicPr>
        <p:blipFill>
          <a:blip r:embed="rId1"/>
          <a:stretch/>
        </p:blipFill>
        <p:spPr>
          <a:xfrm>
            <a:off x="1041120" y="586440"/>
            <a:ext cx="4664160" cy="2517840"/>
          </a:xfrm>
          <a:prstGeom prst="rect">
            <a:avLst/>
          </a:prstGeom>
          <a:ln w="0">
            <a:noFill/>
          </a:ln>
        </p:spPr>
      </p:pic>
      <p:pic>
        <p:nvPicPr>
          <p:cNvPr id="317" name="Picture 4" descr=""/>
          <p:cNvPicPr/>
          <p:nvPr/>
        </p:nvPicPr>
        <p:blipFill>
          <a:blip r:embed="rId2"/>
          <a:stretch/>
        </p:blipFill>
        <p:spPr>
          <a:xfrm>
            <a:off x="5935320" y="457200"/>
            <a:ext cx="5214960" cy="3225960"/>
          </a:xfrm>
          <a:prstGeom prst="rect">
            <a:avLst/>
          </a:prstGeom>
          <a:ln w="0">
            <a:noFill/>
          </a:ln>
        </p:spPr>
      </p:pic>
      <p:pic>
        <p:nvPicPr>
          <p:cNvPr id="318" name="Picture 5" descr="A black text on a white background"/>
          <p:cNvPicPr/>
          <p:nvPr/>
        </p:nvPicPr>
        <p:blipFill>
          <a:blip r:embed="rId3"/>
          <a:stretch/>
        </p:blipFill>
        <p:spPr>
          <a:xfrm>
            <a:off x="1043280" y="3394440"/>
            <a:ext cx="6234120" cy="984240"/>
          </a:xfrm>
          <a:prstGeom prst="rect">
            <a:avLst/>
          </a:prstGeom>
          <a:ln w="0">
            <a:noFill/>
          </a:ln>
        </p:spPr>
      </p:pic>
      <p:pic>
        <p:nvPicPr>
          <p:cNvPr id="319" name="Picture 6" descr="A close up of text"/>
          <p:cNvPicPr/>
          <p:nvPr/>
        </p:nvPicPr>
        <p:blipFill>
          <a:blip r:embed="rId4"/>
          <a:stretch/>
        </p:blipFill>
        <p:spPr>
          <a:xfrm>
            <a:off x="1077120" y="4443840"/>
            <a:ext cx="5802840" cy="1001160"/>
          </a:xfrm>
          <a:prstGeom prst="rect">
            <a:avLst/>
          </a:prstGeom>
          <a:ln w="0">
            <a:noFill/>
          </a:ln>
        </p:spPr>
      </p:pic>
      <p:pic>
        <p:nvPicPr>
          <p:cNvPr id="320" name="Picture 7" descr="A close up of black text&#10;&#10;Description automatically generated"/>
          <p:cNvPicPr/>
          <p:nvPr/>
        </p:nvPicPr>
        <p:blipFill>
          <a:blip r:embed="rId5"/>
          <a:stretch/>
        </p:blipFill>
        <p:spPr>
          <a:xfrm>
            <a:off x="5106960" y="5439240"/>
            <a:ext cx="5214960" cy="961200"/>
          </a:xfrm>
          <a:prstGeom prst="rect">
            <a:avLst/>
          </a:prstGeom>
          <a:ln w="0">
            <a:noFill/>
          </a:ln>
        </p:spPr>
      </p:pic>
      <p:sp>
        <p:nvSpPr>
          <p:cNvPr id="321" name="Straight Arrow Connector 10"/>
          <p:cNvSpPr/>
          <p:nvPr/>
        </p:nvSpPr>
        <p:spPr>
          <a:xfrm>
            <a:off x="1246320" y="4590000"/>
            <a:ext cx="5205960" cy="26640"/>
          </a:xfrm>
          <a:custGeom>
            <a:avLst/>
            <a:gdLst/>
            <a:ahLst/>
            <a:rect l="l" t="t" r="r" b="b"/>
            <a:pathLst>
              <a:path w="21600" h="21600">
                <a:moveTo>
                  <a:pt x="0" y="0"/>
                </a:moveTo>
                <a:lnTo>
                  <a:pt x="21600" y="21600"/>
                </a:lnTo>
              </a:path>
            </a:pathLst>
          </a:custGeom>
          <a:noFill/>
          <a:ln>
            <a:solidFill>
              <a:srgbClr val="e97132"/>
            </a:solidFill>
          </a:ln>
        </p:spPr>
        <p:style>
          <a:lnRef idx="1">
            <a:schemeClr val="accent2"/>
          </a:lnRef>
          <a:fillRef idx="0">
            <a:schemeClr val="accent2"/>
          </a:fillRef>
          <a:effectRef idx="0">
            <a:schemeClr val="accent2"/>
          </a:effectRef>
          <a:fontRef idx="minor"/>
        </p:style>
      </p:sp>
      <p:sp>
        <p:nvSpPr>
          <p:cNvPr id="322" name="Straight Arrow Connector 12"/>
          <p:cNvSpPr/>
          <p:nvPr/>
        </p:nvSpPr>
        <p:spPr>
          <a:xfrm>
            <a:off x="1246320" y="4834440"/>
            <a:ext cx="5178960" cy="8640"/>
          </a:xfrm>
          <a:custGeom>
            <a:avLst/>
            <a:gdLst/>
            <a:ahLst/>
            <a:rect l="l" t="t" r="r" b="b"/>
            <a:pathLst>
              <a:path w="21600" h="21600">
                <a:moveTo>
                  <a:pt x="0" y="0"/>
                </a:moveTo>
                <a:lnTo>
                  <a:pt x="21600" y="21600"/>
                </a:lnTo>
              </a:path>
            </a:pathLst>
          </a:custGeom>
          <a:noFill/>
          <a:ln>
            <a:solidFill>
              <a:srgbClr val="ff0000"/>
            </a:solidFill>
          </a:ln>
        </p:spPr>
        <p:style>
          <a:lnRef idx="2">
            <a:schemeClr val="accent1"/>
          </a:lnRef>
          <a:fillRef idx="0">
            <a:schemeClr val="accent1"/>
          </a:fillRef>
          <a:effectRef idx="1">
            <a:schemeClr val="accent1"/>
          </a:effectRef>
          <a:fontRef idx="minor"/>
        </p:style>
      </p:sp>
      <p:sp>
        <p:nvSpPr>
          <p:cNvPr id="323" name="Straight Arrow Connector 17"/>
          <p:cNvSpPr/>
          <p:nvPr/>
        </p:nvSpPr>
        <p:spPr>
          <a:xfrm>
            <a:off x="1264320" y="5015880"/>
            <a:ext cx="5242320" cy="8640"/>
          </a:xfrm>
          <a:custGeom>
            <a:avLst/>
            <a:gdLst/>
            <a:ahLst/>
            <a:rect l="l" t="t" r="r" b="b"/>
            <a:pathLst>
              <a:path w="21600" h="21600">
                <a:moveTo>
                  <a:pt x="0" y="0"/>
                </a:moveTo>
                <a:lnTo>
                  <a:pt x="21600" y="21600"/>
                </a:lnTo>
              </a:path>
            </a:pathLst>
          </a:custGeom>
          <a:noFill/>
          <a:ln>
            <a:solidFill>
              <a:srgbClr val="ff0000"/>
            </a:solidFill>
          </a:ln>
        </p:spPr>
        <p:style>
          <a:lnRef idx="2">
            <a:schemeClr val="accent1"/>
          </a:lnRef>
          <a:fillRef idx="0">
            <a:schemeClr val="accent1"/>
          </a:fillRef>
          <a:effectRef idx="1">
            <a:schemeClr val="accent1"/>
          </a:effectRef>
          <a:fontRef idx="minor"/>
        </p:style>
      </p:sp>
      <p:sp>
        <p:nvSpPr>
          <p:cNvPr id="324" name="Straight Arrow Connector 19"/>
          <p:cNvSpPr/>
          <p:nvPr/>
        </p:nvSpPr>
        <p:spPr>
          <a:xfrm>
            <a:off x="3709080" y="3911040"/>
            <a:ext cx="2706840" cy="8640"/>
          </a:xfrm>
          <a:custGeom>
            <a:avLst/>
            <a:gdLst/>
            <a:ahLst/>
            <a:rect l="l" t="t" r="r" b="b"/>
            <a:pathLst>
              <a:path w="21600" h="21600">
                <a:moveTo>
                  <a:pt x="0" y="0"/>
                </a:moveTo>
                <a:lnTo>
                  <a:pt x="21600" y="21600"/>
                </a:lnTo>
              </a:path>
            </a:pathLst>
          </a:custGeom>
          <a:noFill/>
          <a:ln>
            <a:solidFill>
              <a:srgbClr val="ff0000"/>
            </a:solidFill>
          </a:ln>
        </p:spPr>
        <p:style>
          <a:lnRef idx="2">
            <a:schemeClr val="accent1"/>
          </a:lnRef>
          <a:fillRef idx="0">
            <a:schemeClr val="accent1"/>
          </a:fillRef>
          <a:effectRef idx="1">
            <a:schemeClr val="accent1"/>
          </a:effectRef>
          <a:fontRef idx="minor"/>
        </p:style>
      </p:sp>
      <p:sp>
        <p:nvSpPr>
          <p:cNvPr id="325" name="Straight Arrow Connector 33"/>
          <p:cNvSpPr/>
          <p:nvPr/>
        </p:nvSpPr>
        <p:spPr>
          <a:xfrm>
            <a:off x="5154120" y="6022080"/>
            <a:ext cx="5026680" cy="10080"/>
          </a:xfrm>
          <a:custGeom>
            <a:avLst/>
            <a:gdLst/>
            <a:ahLst/>
            <a:rect l="l" t="t" r="r" b="b"/>
            <a:pathLst>
              <a:path w="21600" h="21600">
                <a:moveTo>
                  <a:pt x="0" y="0"/>
                </a:moveTo>
                <a:lnTo>
                  <a:pt x="21600" y="21600"/>
                </a:lnTo>
              </a:path>
            </a:pathLst>
          </a:custGeom>
          <a:noFill/>
          <a:ln>
            <a:solidFill>
              <a:srgbClr val="ffff00"/>
            </a:solidFill>
          </a:ln>
        </p:spPr>
        <p:style>
          <a:lnRef idx="2">
            <a:schemeClr val="accent1"/>
          </a:lnRef>
          <a:fillRef idx="0">
            <a:schemeClr val="accent1"/>
          </a:fillRef>
          <a:effectRef idx="1">
            <a:schemeClr val="accent1"/>
          </a:effectRef>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6" name="Rectangle 21"/>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27" name="Freeform: Shape 23"/>
          <p:cNvSpPr/>
          <p:nvPr/>
        </p:nvSpPr>
        <p:spPr>
          <a:xfrm>
            <a:off x="0" y="0"/>
            <a:ext cx="12191760" cy="2083320"/>
          </a:xfrm>
          <a:custGeom>
            <a:avLst/>
            <a:gdLst/>
            <a:ah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a:noFill/>
          </a:ln>
        </p:spPr>
        <p:style>
          <a:lnRef idx="2">
            <a:schemeClr val="accent1">
              <a:shade val="50000"/>
            </a:schemeClr>
          </a:lnRef>
          <a:fillRef idx="1">
            <a:schemeClr val="accent1"/>
          </a:fillRef>
          <a:effectRef idx="0">
            <a:schemeClr val="accent1"/>
          </a:effectRef>
          <a:fontRef idx="minor"/>
        </p:style>
      </p:sp>
      <p:sp>
        <p:nvSpPr>
          <p:cNvPr id="328" name="PlaceHolder 1"/>
          <p:cNvSpPr>
            <a:spLocks noGrp="1"/>
          </p:cNvSpPr>
          <p:nvPr>
            <p:ph type="title"/>
          </p:nvPr>
        </p:nvSpPr>
        <p:spPr>
          <a:xfrm>
            <a:off x="828720" y="494280"/>
            <a:ext cx="10534320" cy="817200"/>
          </a:xfrm>
          <a:prstGeom prst="rect">
            <a:avLst/>
          </a:prstGeom>
          <a:noFill/>
          <a:ln w="0">
            <a:noFill/>
          </a:ln>
        </p:spPr>
        <p:txBody>
          <a:bodyPr anchor="b">
            <a:normAutofit/>
          </a:bodyPr>
          <a:p>
            <a:pPr algn="ctr">
              <a:lnSpc>
                <a:spcPct val="90000"/>
              </a:lnSpc>
              <a:buNone/>
            </a:pPr>
            <a:r>
              <a:rPr b="0" lang="en-US" sz="3600" spc="-1" strike="noStrike">
                <a:solidFill>
                  <a:srgbClr val="000000"/>
                </a:solidFill>
                <a:latin typeface="Aptos Display"/>
              </a:rPr>
              <a:t>What are synthetic gemstones ?</a:t>
            </a:r>
            <a:endParaRPr b="0" lang="en-US" sz="3600" spc="-1" strike="noStrike">
              <a:solidFill>
                <a:srgbClr val="000000"/>
              </a:solidFill>
              <a:latin typeface="Aptos"/>
            </a:endParaRPr>
          </a:p>
        </p:txBody>
      </p:sp>
      <p:pic>
        <p:nvPicPr>
          <p:cNvPr id="329" name="Picture 3" descr="A white text on a white background"/>
          <p:cNvPicPr/>
          <p:nvPr/>
        </p:nvPicPr>
        <p:blipFill>
          <a:blip r:embed="rId1"/>
          <a:stretch/>
        </p:blipFill>
        <p:spPr>
          <a:xfrm>
            <a:off x="723960" y="2756880"/>
            <a:ext cx="10743840" cy="31424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07"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108"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09"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10" name="Picture 3" descr="A map of the world with flags&#10;&#10;Description automatically generated"/>
          <p:cNvPicPr/>
          <p:nvPr/>
        </p:nvPicPr>
        <p:blipFill>
          <a:blip r:embed="rId1"/>
          <a:srcRect l="0" t="13651" r="0" b="4639"/>
          <a:stretch/>
        </p:blipFill>
        <p:spPr>
          <a:xfrm>
            <a:off x="457200" y="457200"/>
            <a:ext cx="11277360" cy="594324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Picture 3" descr="Diagram of a graphite and metallurgical process&#10;&#10;Description automatically generated"/>
          <p:cNvPicPr/>
          <p:nvPr/>
        </p:nvPicPr>
        <p:blipFill>
          <a:blip r:embed="rId1"/>
          <a:stretch/>
        </p:blipFill>
        <p:spPr>
          <a:xfrm>
            <a:off x="1477080" y="1283400"/>
            <a:ext cx="9240120" cy="5199480"/>
          </a:xfrm>
          <a:prstGeom prst="rect">
            <a:avLst/>
          </a:prstGeom>
          <a:ln w="0">
            <a:noFill/>
          </a:ln>
        </p:spPr>
      </p:pic>
      <p:sp>
        <p:nvSpPr>
          <p:cNvPr id="331" name="Rectangle 4"/>
          <p:cNvSpPr/>
          <p:nvPr/>
        </p:nvSpPr>
        <p:spPr>
          <a:xfrm>
            <a:off x="3397680" y="116280"/>
            <a:ext cx="5398200" cy="1062000"/>
          </a:xfrm>
          <a:prstGeom prst="rect">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1800" spc="-1" strike="noStrike">
                <a:solidFill>
                  <a:srgbClr val="000000"/>
                </a:solidFill>
                <a:latin typeface="Times New Roman"/>
                <a:ea typeface="-apple-system"/>
              </a:rPr>
              <a:t>How CVD Diamonds and Hpht Diamonds Made?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2" name="Rectangle 19"/>
          <p:cNvSpPr/>
          <p:nvPr/>
        </p:nvSpPr>
        <p:spPr>
          <a:xfrm>
            <a:off x="0" y="0"/>
            <a:ext cx="12191760" cy="6857640"/>
          </a:xfrm>
          <a:prstGeom prst="rect">
            <a:avLst/>
          </a:prstGeom>
          <a:solidFill>
            <a:srgbClr val="148f69"/>
          </a:solidFill>
          <a:ln>
            <a:noFill/>
          </a:ln>
        </p:spPr>
        <p:style>
          <a:lnRef idx="2">
            <a:schemeClr val="accent1">
              <a:shade val="50000"/>
            </a:schemeClr>
          </a:lnRef>
          <a:fillRef idx="1">
            <a:schemeClr val="accent1"/>
          </a:fillRef>
          <a:effectRef idx="0">
            <a:schemeClr val="accent1"/>
          </a:effectRef>
          <a:fontRef idx="minor"/>
        </p:style>
      </p:sp>
      <p:sp>
        <p:nvSpPr>
          <p:cNvPr id="333" name="Rectangle 20"/>
          <p:cNvSpPr/>
          <p:nvPr/>
        </p:nvSpPr>
        <p:spPr>
          <a:xfrm>
            <a:off x="477000" y="480240"/>
            <a:ext cx="11237760" cy="5897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334" name="Picture 3" descr="A comparison of emeralds and lab-grown emeralds&#10;&#10;Description automatically generated"/>
          <p:cNvPicPr/>
          <p:nvPr/>
        </p:nvPicPr>
        <p:blipFill>
          <a:blip r:embed="rId1"/>
          <a:stretch/>
        </p:blipFill>
        <p:spPr>
          <a:xfrm>
            <a:off x="2394360" y="643320"/>
            <a:ext cx="7403040" cy="5570640"/>
          </a:xfrm>
          <a:prstGeom prst="rect">
            <a:avLst/>
          </a:prstGeom>
          <a:ln w="0">
            <a:noFill/>
          </a:ln>
        </p:spPr>
      </p:pic>
      <p:sp>
        <p:nvSpPr>
          <p:cNvPr id="335" name="Explosion: 14 Points 4"/>
          <p:cNvSpPr/>
          <p:nvPr/>
        </p:nvSpPr>
        <p:spPr>
          <a:xfrm>
            <a:off x="0" y="2000160"/>
            <a:ext cx="3216960" cy="2857320"/>
          </a:xfrm>
          <a:prstGeom prst="irregularSeal2">
            <a:avLst/>
          </a:prstGeom>
          <a:solidFill>
            <a:srgbClr val="ffc000"/>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br>
              <a:rPr sz="2100"/>
            </a:br>
            <a:br>
              <a:rPr sz="2100"/>
            </a:br>
            <a:br>
              <a:rPr sz="2100"/>
            </a:br>
            <a:r>
              <a:rPr b="0" lang="en-US" sz="2400" spc="-1" strike="noStrike">
                <a:solidFill>
                  <a:srgbClr val="000000"/>
                </a:solidFill>
                <a:latin typeface="Arial"/>
              </a:rPr>
              <a:t>Rarity ?</a:t>
            </a:r>
            <a:endParaRPr b="0" lang="en-US" sz="2400" spc="-1" strike="noStrike">
              <a:latin typeface="Arial"/>
            </a:endParaRPr>
          </a:p>
          <a:p>
            <a:pPr>
              <a:lnSpc>
                <a:spcPct val="100000"/>
              </a:lnSpc>
              <a:buNone/>
            </a:pPr>
            <a:br>
              <a:rPr sz="1800"/>
            </a:br>
            <a:endParaRPr b="0" lang="en-US" sz="1800" spc="-1" strike="noStrike">
              <a:latin typeface="Arial"/>
            </a:endParaRPr>
          </a:p>
          <a:p>
            <a:pPr algn="ctr">
              <a:lnSpc>
                <a:spcPct val="100000"/>
              </a:lnSpc>
              <a:buNone/>
            </a:pPr>
            <a:endParaRPr b="0" lang="en-US" sz="1800" spc="-1" strike="noStrike">
              <a:latin typeface="Arial"/>
            </a:endParaRPr>
          </a:p>
        </p:txBody>
      </p:sp>
      <p:sp>
        <p:nvSpPr>
          <p:cNvPr id="336" name="Explosion: 14 Points 5"/>
          <p:cNvSpPr/>
          <p:nvPr/>
        </p:nvSpPr>
        <p:spPr>
          <a:xfrm>
            <a:off x="9112320" y="476280"/>
            <a:ext cx="2857320" cy="2581920"/>
          </a:xfrm>
          <a:prstGeom prst="irregularSeal2">
            <a:avLst/>
          </a:prstGeom>
          <a:solidFill>
            <a:srgbClr val="0070c0"/>
          </a:solidFill>
          <a:ln>
            <a:solidFill>
              <a:srgbClr val="092a38"/>
            </a:solidFill>
          </a:ln>
        </p:spPr>
        <p:style>
          <a:lnRef idx="2">
            <a:schemeClr val="accent1">
              <a:shade val="15000"/>
            </a:schemeClr>
          </a:lnRef>
          <a:fillRef idx="1">
            <a:schemeClr val="accent1"/>
          </a:fillRef>
          <a:effectRef idx="0">
            <a:schemeClr val="accent1"/>
          </a:effectRef>
          <a:fontRef idx="minor"/>
        </p:style>
        <p:txBody>
          <a:bodyPr anchor="ctr">
            <a:noAutofit/>
          </a:bodyPr>
          <a:p>
            <a:pPr>
              <a:lnSpc>
                <a:spcPct val="100000"/>
              </a:lnSpc>
              <a:buNone/>
            </a:pPr>
            <a:br>
              <a:rPr sz="2100"/>
            </a:br>
            <a:br>
              <a:rPr sz="2100"/>
            </a:br>
            <a:br>
              <a:rPr sz="2100"/>
            </a:br>
            <a:r>
              <a:rPr b="0" lang="en-US" sz="2400" spc="-1" strike="noStrike">
                <a:solidFill>
                  <a:srgbClr val="000000"/>
                </a:solidFill>
                <a:latin typeface="Arial"/>
              </a:rPr>
              <a:t>Natural</a:t>
            </a:r>
            <a:br>
              <a:rPr sz="2400"/>
            </a:br>
            <a:r>
              <a:rPr b="0" lang="en-US" sz="2400" spc="-1" strike="noStrike">
                <a:solidFill>
                  <a:srgbClr val="000000"/>
                </a:solidFill>
                <a:latin typeface="Arial"/>
              </a:rPr>
              <a:t>Quality?</a:t>
            </a:r>
            <a:endParaRPr b="0" lang="en-US" sz="2400" spc="-1" strike="noStrike">
              <a:latin typeface="Arial"/>
            </a:endParaRPr>
          </a:p>
          <a:p>
            <a:pPr>
              <a:lnSpc>
                <a:spcPct val="100000"/>
              </a:lnSpc>
              <a:buNone/>
            </a:pPr>
            <a:br>
              <a:rPr sz="1800"/>
            </a:br>
            <a:endParaRPr b="0" lang="en-US" sz="1800" spc="-1" strike="noStrike">
              <a:latin typeface="Arial"/>
            </a:endParaRPr>
          </a:p>
          <a:p>
            <a:pPr algn="ctr">
              <a:lnSpc>
                <a:spcPct val="100000"/>
              </a:lnSpc>
              <a:buNone/>
            </a:pPr>
            <a:endParaRPr b="0" lang="en-US" sz="1800" spc="-1" strike="noStrike">
              <a:latin typeface="Arial"/>
            </a:endParaRPr>
          </a:p>
        </p:txBody>
      </p:sp>
      <p:sp>
        <p:nvSpPr>
          <p:cNvPr id="337" name="Explosion: 14 Points 6"/>
          <p:cNvSpPr/>
          <p:nvPr/>
        </p:nvSpPr>
        <p:spPr>
          <a:xfrm>
            <a:off x="9334440" y="3429000"/>
            <a:ext cx="2857320" cy="2581920"/>
          </a:xfrm>
          <a:prstGeom prst="irregularSeal2">
            <a:avLst/>
          </a:prstGeom>
          <a:solidFill>
            <a:srgbClr val="c00000"/>
          </a:solidFill>
          <a:ln>
            <a:solidFill>
              <a:srgbClr val="092a38"/>
            </a:solidFill>
          </a:ln>
        </p:spPr>
        <p:style>
          <a:lnRef idx="2">
            <a:schemeClr val="accent1">
              <a:shade val="15000"/>
            </a:schemeClr>
          </a:lnRef>
          <a:fillRef idx="1">
            <a:schemeClr val="accent1"/>
          </a:fillRef>
          <a:effectRef idx="0">
            <a:schemeClr val="accent1"/>
          </a:effectRef>
          <a:fontRef idx="minor"/>
        </p:style>
        <p:txBody>
          <a:bodyPr anchor="ctr">
            <a:noAutofit/>
          </a:bodyPr>
          <a:p>
            <a:pPr>
              <a:lnSpc>
                <a:spcPct val="100000"/>
              </a:lnSpc>
              <a:buNone/>
            </a:pPr>
            <a:br>
              <a:rPr sz="2100"/>
            </a:br>
            <a:br>
              <a:rPr sz="2100"/>
            </a:br>
            <a:br>
              <a:rPr sz="2100"/>
            </a:br>
            <a:r>
              <a:rPr b="0" lang="en-US" sz="2400" spc="-1" strike="noStrike">
                <a:solidFill>
                  <a:srgbClr val="000000"/>
                </a:solidFill>
                <a:latin typeface="Arial"/>
              </a:rPr>
              <a:t>Natural</a:t>
            </a:r>
            <a:br>
              <a:rPr sz="2400"/>
            </a:br>
            <a:r>
              <a:rPr b="0" lang="en-US" sz="2400" spc="-1" strike="noStrike">
                <a:solidFill>
                  <a:srgbClr val="000000"/>
                </a:solidFill>
                <a:latin typeface="Arial"/>
              </a:rPr>
              <a:t>Beauty?</a:t>
            </a:r>
            <a:endParaRPr b="0" lang="en-US" sz="2400" spc="-1" strike="noStrike">
              <a:latin typeface="Arial"/>
            </a:endParaRPr>
          </a:p>
          <a:p>
            <a:pPr>
              <a:lnSpc>
                <a:spcPct val="100000"/>
              </a:lnSpc>
              <a:buNone/>
            </a:pPr>
            <a:br>
              <a:rPr sz="1800"/>
            </a:br>
            <a:endParaRPr b="0" lang="en-US" sz="1800" spc="-1" strike="noStrike">
              <a:latin typeface="Arial"/>
            </a:endParaRPr>
          </a:p>
          <a:p>
            <a:pPr algn="ct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8" name="Picture 3" descr="A close up of black text"/>
          <p:cNvPicPr/>
          <p:nvPr/>
        </p:nvPicPr>
        <p:blipFill>
          <a:blip r:embed="rId1"/>
          <a:stretch/>
        </p:blipFill>
        <p:spPr>
          <a:xfrm>
            <a:off x="83520" y="104040"/>
            <a:ext cx="6095520" cy="1281600"/>
          </a:xfrm>
          <a:prstGeom prst="rect">
            <a:avLst/>
          </a:prstGeom>
          <a:ln w="0">
            <a:noFill/>
          </a:ln>
        </p:spPr>
      </p:pic>
      <p:pic>
        <p:nvPicPr>
          <p:cNvPr id="339" name="Picture 4" descr="A white background with black text&#10;&#10;Description automatically generated"/>
          <p:cNvPicPr/>
          <p:nvPr/>
        </p:nvPicPr>
        <p:blipFill>
          <a:blip r:embed="rId2"/>
          <a:stretch/>
        </p:blipFill>
        <p:spPr>
          <a:xfrm>
            <a:off x="6180840" y="225720"/>
            <a:ext cx="6095520" cy="1281600"/>
          </a:xfrm>
          <a:prstGeom prst="rect">
            <a:avLst/>
          </a:prstGeom>
          <a:ln w="0">
            <a:noFill/>
          </a:ln>
        </p:spPr>
      </p:pic>
      <p:pic>
        <p:nvPicPr>
          <p:cNvPr id="340" name="Picture 5" descr="A white text on a white background&#10;&#10;Description automatically generated"/>
          <p:cNvPicPr/>
          <p:nvPr/>
        </p:nvPicPr>
        <p:blipFill>
          <a:blip r:embed="rId3"/>
          <a:stretch/>
        </p:blipFill>
        <p:spPr>
          <a:xfrm>
            <a:off x="248760" y="5462640"/>
            <a:ext cx="6095520" cy="1281600"/>
          </a:xfrm>
          <a:prstGeom prst="rect">
            <a:avLst/>
          </a:prstGeom>
          <a:ln w="0">
            <a:noFill/>
          </a:ln>
        </p:spPr>
      </p:pic>
      <p:pic>
        <p:nvPicPr>
          <p:cNvPr id="341" name="Picture 6" descr="A white background with black text&#10;&#10;Description automatically generated"/>
          <p:cNvPicPr/>
          <p:nvPr/>
        </p:nvPicPr>
        <p:blipFill>
          <a:blip r:embed="rId4"/>
          <a:stretch/>
        </p:blipFill>
        <p:spPr>
          <a:xfrm>
            <a:off x="-1800" y="1375200"/>
            <a:ext cx="6095520" cy="1562040"/>
          </a:xfrm>
          <a:prstGeom prst="rect">
            <a:avLst/>
          </a:prstGeom>
          <a:ln w="0">
            <a:noFill/>
          </a:ln>
        </p:spPr>
      </p:pic>
      <p:pic>
        <p:nvPicPr>
          <p:cNvPr id="342" name="Picture 7" descr="A screenshot of a message&#10;&#10;Description automatically generated"/>
          <p:cNvPicPr/>
          <p:nvPr/>
        </p:nvPicPr>
        <p:blipFill>
          <a:blip r:embed="rId5"/>
          <a:stretch/>
        </p:blipFill>
        <p:spPr>
          <a:xfrm>
            <a:off x="5927400" y="1897200"/>
            <a:ext cx="6095520" cy="1562040"/>
          </a:xfrm>
          <a:prstGeom prst="rect">
            <a:avLst/>
          </a:prstGeom>
          <a:ln w="0">
            <a:noFill/>
          </a:ln>
        </p:spPr>
      </p:pic>
      <p:pic>
        <p:nvPicPr>
          <p:cNvPr id="343" name="Picture 8" descr="A white background with black text&#10;&#10;Description automatically generated"/>
          <p:cNvPicPr/>
          <p:nvPr/>
        </p:nvPicPr>
        <p:blipFill>
          <a:blip r:embed="rId6"/>
          <a:stretch/>
        </p:blipFill>
        <p:spPr>
          <a:xfrm>
            <a:off x="5183280" y="3727440"/>
            <a:ext cx="6846840" cy="1765800"/>
          </a:xfrm>
          <a:prstGeom prst="rect">
            <a:avLst/>
          </a:prstGeom>
          <a:ln w="0">
            <a:noFill/>
          </a:ln>
        </p:spPr>
      </p:pic>
      <p:sp>
        <p:nvSpPr>
          <p:cNvPr id="344" name="Explosion: 14 Points 32"/>
          <p:cNvSpPr/>
          <p:nvPr/>
        </p:nvSpPr>
        <p:spPr>
          <a:xfrm>
            <a:off x="1443600" y="2862720"/>
            <a:ext cx="3219480" cy="2500200"/>
          </a:xfrm>
          <a:prstGeom prst="irregularSeal2">
            <a:avLst/>
          </a:prstGeom>
          <a:solidFill>
            <a:srgbClr val="ffc000"/>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3200" spc="-1" strike="noStrike">
                <a:solidFill>
                  <a:srgbClr val="ff0000"/>
                </a:solidFill>
                <a:latin typeface="Aptos"/>
              </a:rPr>
              <a:t>NEWS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Explosion: 8 Points 3"/>
          <p:cNvSpPr/>
          <p:nvPr/>
        </p:nvSpPr>
        <p:spPr>
          <a:xfrm>
            <a:off x="4730400" y="1127520"/>
            <a:ext cx="2403720" cy="2154960"/>
          </a:xfrm>
          <a:prstGeom prst="irregularSeal1">
            <a:avLst/>
          </a:prstGeom>
          <a:solidFill>
            <a:srgbClr val="ffff00"/>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1400" spc="-1" strike="noStrike">
                <a:solidFill>
                  <a:srgbClr val="ff0000"/>
                </a:solidFill>
                <a:latin typeface="Aptos"/>
              </a:rPr>
              <a:t>Communities</a:t>
            </a:r>
            <a:endParaRPr b="0" lang="en-US" sz="1400" spc="-1" strike="noStrike">
              <a:latin typeface="Arial"/>
            </a:endParaRPr>
          </a:p>
        </p:txBody>
      </p:sp>
      <p:pic>
        <p:nvPicPr>
          <p:cNvPr id="346" name="Picture 4" descr="A card with a red gem&#10;&#10;Description automatically generated"/>
          <p:cNvPicPr/>
          <p:nvPr/>
        </p:nvPicPr>
        <p:blipFill>
          <a:blip r:embed="rId1"/>
          <a:stretch/>
        </p:blipFill>
        <p:spPr>
          <a:xfrm>
            <a:off x="7524720" y="100440"/>
            <a:ext cx="4431960" cy="3164760"/>
          </a:xfrm>
          <a:prstGeom prst="rect">
            <a:avLst/>
          </a:prstGeom>
          <a:ln w="0">
            <a:noFill/>
          </a:ln>
        </p:spPr>
      </p:pic>
      <p:pic>
        <p:nvPicPr>
          <p:cNvPr id="347" name="Picture 6" descr="A hand holding a group of jewelry&#10;&#10;Description automatically generated"/>
          <p:cNvPicPr/>
          <p:nvPr/>
        </p:nvPicPr>
        <p:blipFill>
          <a:blip r:embed="rId2"/>
          <a:stretch/>
        </p:blipFill>
        <p:spPr>
          <a:xfrm>
            <a:off x="116280" y="103320"/>
            <a:ext cx="4335480" cy="2789280"/>
          </a:xfrm>
          <a:prstGeom prst="rect">
            <a:avLst/>
          </a:prstGeom>
          <a:ln w="0">
            <a:noFill/>
          </a:ln>
        </p:spPr>
      </p:pic>
      <p:pic>
        <p:nvPicPr>
          <p:cNvPr id="348" name="Picture 7" descr="A blue gem on a red surface&#10;&#10;Description automatically generated"/>
          <p:cNvPicPr/>
          <p:nvPr/>
        </p:nvPicPr>
        <p:blipFill>
          <a:blip r:embed="rId3"/>
          <a:stretch/>
        </p:blipFill>
        <p:spPr>
          <a:xfrm>
            <a:off x="3503160" y="3553200"/>
            <a:ext cx="5065200" cy="31647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49" name="Picture 3" descr="3D black question marks with one yellow question mark"/>
          <p:cNvPicPr/>
          <p:nvPr/>
        </p:nvPicPr>
        <p:blipFill>
          <a:blip r:embed="rId1"/>
          <a:srcRect l="30031" t="0" r="5317" b="5"/>
          <a:stretch/>
        </p:blipFill>
        <p:spPr>
          <a:xfrm>
            <a:off x="0" y="-7560"/>
            <a:ext cx="12191760" cy="6887160"/>
          </a:xfrm>
          <a:prstGeom prst="rect">
            <a:avLst/>
          </a:prstGeom>
          <a:ln w="0">
            <a:noFill/>
          </a:ln>
        </p:spPr>
      </p:pic>
      <p:sp>
        <p:nvSpPr>
          <p:cNvPr id="350" name="Rectangle 7"/>
          <p:cNvSpPr/>
          <p:nvPr/>
        </p:nvSpPr>
        <p:spPr>
          <a:xfrm>
            <a:off x="0" y="-7560"/>
            <a:ext cx="5566320" cy="6887160"/>
          </a:xfrm>
          <a:prstGeom prst="rect">
            <a:avLst/>
          </a:prstGeom>
          <a:gradFill rotWithShape="0">
            <a:gsLst>
              <a:gs pos="21000">
                <a:srgbClr val="000000">
                  <a:alpha val="62352"/>
                </a:srgbClr>
              </a:gs>
              <a:gs pos="100000">
                <a:srgbClr val="000000">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351" name="Rectangle 9"/>
          <p:cNvSpPr/>
          <p:nvPr/>
        </p:nvSpPr>
        <p:spPr>
          <a:xfrm rot="16200000">
            <a:off x="-863280" y="855720"/>
            <a:ext cx="6887160" cy="5160240"/>
          </a:xfrm>
          <a:prstGeom prst="rect">
            <a:avLst/>
          </a:prstGeom>
          <a:gradFill rotWithShape="0">
            <a:gsLst>
              <a:gs pos="17000">
                <a:srgbClr val="a02b93">
                  <a:alpha val="0"/>
                </a:srgbClr>
              </a:gs>
              <a:gs pos="100000">
                <a:srgbClr val="78206e">
                  <a:alpha val="91372"/>
                </a:srgbClr>
              </a:gs>
            </a:gsLst>
            <a:lin ang="21300000"/>
          </a:gradFill>
          <a:ln w="12700">
            <a:noFill/>
          </a:ln>
        </p:spPr>
        <p:style>
          <a:lnRef idx="2">
            <a:schemeClr val="accent1">
              <a:shade val="50000"/>
            </a:schemeClr>
          </a:lnRef>
          <a:fillRef idx="1">
            <a:schemeClr val="accent1"/>
          </a:fillRef>
          <a:effectRef idx="0">
            <a:schemeClr val="accent1"/>
          </a:effectRef>
          <a:fontRef idx="minor"/>
        </p:style>
      </p:sp>
      <p:sp>
        <p:nvSpPr>
          <p:cNvPr id="352" name="Rectangle 11"/>
          <p:cNvSpPr/>
          <p:nvPr/>
        </p:nvSpPr>
        <p:spPr>
          <a:xfrm>
            <a:off x="0" y="-7560"/>
            <a:ext cx="2079000" cy="6865200"/>
          </a:xfrm>
          <a:prstGeom prst="rect">
            <a:avLst/>
          </a:prstGeom>
          <a:gradFill rotWithShape="0">
            <a:gsLst>
              <a:gs pos="51000">
                <a:srgbClr val="a02b93">
                  <a:alpha val="0"/>
                </a:srgbClr>
              </a:gs>
              <a:gs pos="100000">
                <a:srgbClr val="a02b93"/>
              </a:gs>
            </a:gsLst>
            <a:lin ang="10200000"/>
          </a:gradFill>
          <a:ln>
            <a:noFill/>
          </a:ln>
        </p:spPr>
        <p:style>
          <a:lnRef idx="2">
            <a:schemeClr val="accent1">
              <a:shade val="50000"/>
            </a:schemeClr>
          </a:lnRef>
          <a:fillRef idx="1">
            <a:schemeClr val="accent1"/>
          </a:fillRef>
          <a:effectRef idx="0">
            <a:schemeClr val="accent1"/>
          </a:effectRef>
          <a:fontRef idx="minor"/>
        </p:style>
      </p:sp>
      <p:sp>
        <p:nvSpPr>
          <p:cNvPr id="353" name="Rectangle 13"/>
          <p:cNvSpPr/>
          <p:nvPr/>
        </p:nvSpPr>
        <p:spPr>
          <a:xfrm rot="10800000">
            <a:off x="7707240" y="3069000"/>
            <a:ext cx="4504320" cy="3789000"/>
          </a:xfrm>
          <a:prstGeom prst="rect">
            <a:avLst/>
          </a:prstGeom>
          <a:gradFill rotWithShape="0">
            <a:gsLst>
              <a:gs pos="0">
                <a:srgbClr val="a02b93">
                  <a:alpha val="0"/>
                </a:srgbClr>
              </a:gs>
              <a:gs pos="100000">
                <a:srgbClr val="a02b93"/>
              </a:gs>
            </a:gsLst>
            <a:lin ang="13500000"/>
          </a:gradFill>
          <a:ln w="12700">
            <a:noFill/>
          </a:ln>
        </p:spPr>
        <p:style>
          <a:lnRef idx="2">
            <a:schemeClr val="accent1">
              <a:shade val="50000"/>
            </a:schemeClr>
          </a:lnRef>
          <a:fillRef idx="1">
            <a:schemeClr val="accent1"/>
          </a:fillRef>
          <a:effectRef idx="0">
            <a:schemeClr val="accent1"/>
          </a:effectRef>
          <a:fontRef idx="minor"/>
        </p:style>
      </p:sp>
      <p:sp>
        <p:nvSpPr>
          <p:cNvPr id="354" name="Rectangle 15"/>
          <p:cNvSpPr/>
          <p:nvPr/>
        </p:nvSpPr>
        <p:spPr>
          <a:xfrm rot="10800000">
            <a:off x="8775000" y="-6120"/>
            <a:ext cx="3426840" cy="6879240"/>
          </a:xfrm>
          <a:prstGeom prst="rect">
            <a:avLst/>
          </a:prstGeom>
          <a:gradFill rotWithShape="0">
            <a:gsLst>
              <a:gs pos="51000">
                <a:srgbClr val="d86ecc">
                  <a:alpha val="0"/>
                </a:srgbClr>
              </a:gs>
              <a:gs pos="100000">
                <a:srgbClr val="e97132"/>
              </a:gs>
            </a:gsLst>
            <a:lin ang="1200000"/>
          </a:gradFill>
          <a:ln>
            <a:noFill/>
          </a:ln>
        </p:spPr>
        <p:style>
          <a:lnRef idx="2">
            <a:schemeClr val="accent1">
              <a:shade val="50000"/>
            </a:schemeClr>
          </a:lnRef>
          <a:fillRef idx="1">
            <a:schemeClr val="accent1"/>
          </a:fillRef>
          <a:effectRef idx="0">
            <a:schemeClr val="accent1"/>
          </a:effectRef>
          <a:fontRef idx="minor"/>
        </p:style>
      </p:sp>
      <p:sp>
        <p:nvSpPr>
          <p:cNvPr id="355" name="Rectangle 17"/>
          <p:cNvSpPr/>
          <p:nvPr/>
        </p:nvSpPr>
        <p:spPr>
          <a:xfrm rot="5400000">
            <a:off x="4264920" y="-1061640"/>
            <a:ext cx="3681720" cy="12211200"/>
          </a:xfrm>
          <a:prstGeom prst="rect">
            <a:avLst/>
          </a:prstGeom>
          <a:gradFill rotWithShape="0">
            <a:gsLst>
              <a:gs pos="35000">
                <a:srgbClr val="e97132">
                  <a:alpha val="0"/>
                </a:srgbClr>
              </a:gs>
              <a:gs pos="100000">
                <a:srgbClr val="a02b93"/>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356" name="Rectangle 19"/>
          <p:cNvSpPr/>
          <p:nvPr/>
        </p:nvSpPr>
        <p:spPr>
          <a:xfrm rot="10800000">
            <a:off x="360" y="-7560"/>
            <a:ext cx="4879440" cy="6887160"/>
          </a:xfrm>
          <a:prstGeom prst="rect">
            <a:avLst/>
          </a:prstGeom>
          <a:gradFill rotWithShape="0">
            <a:gsLst>
              <a:gs pos="56000">
                <a:srgbClr val="d86ecc">
                  <a:alpha val="0"/>
                </a:srgbClr>
              </a:gs>
              <a:gs pos="100000">
                <a:srgbClr val="e97132">
                  <a:alpha val="70196"/>
                </a:srgbClr>
              </a:gs>
            </a:gsLst>
            <a:lin ang="9600000"/>
          </a:gradFill>
          <a:ln>
            <a:noFill/>
          </a:ln>
        </p:spPr>
        <p:style>
          <a:lnRef idx="2">
            <a:schemeClr val="accent1">
              <a:shade val="50000"/>
            </a:schemeClr>
          </a:lnRef>
          <a:fillRef idx="1">
            <a:schemeClr val="accent1"/>
          </a:fillRef>
          <a:effectRef idx="0">
            <a:schemeClr val="accent1"/>
          </a:effectRef>
          <a:fontRef idx="minor"/>
        </p:style>
      </p:sp>
      <p:sp>
        <p:nvSpPr>
          <p:cNvPr id="357" name="PlaceHolder 1"/>
          <p:cNvSpPr>
            <a:spLocks noGrp="1"/>
          </p:cNvSpPr>
          <p:nvPr>
            <p:ph type="title"/>
          </p:nvPr>
        </p:nvSpPr>
        <p:spPr>
          <a:xfrm>
            <a:off x="858960" y="2155320"/>
            <a:ext cx="4159800" cy="2838960"/>
          </a:xfrm>
          <a:prstGeom prst="rect">
            <a:avLst/>
          </a:prstGeom>
          <a:noFill/>
          <a:ln w="0">
            <a:noFill/>
          </a:ln>
        </p:spPr>
        <p:txBody>
          <a:bodyPr anchor="b">
            <a:normAutofit/>
          </a:bodyPr>
          <a:p>
            <a:pPr>
              <a:lnSpc>
                <a:spcPct val="90000"/>
              </a:lnSpc>
              <a:buNone/>
            </a:pPr>
            <a:r>
              <a:rPr b="0" lang="en-US" sz="4000" spc="-1" strike="noStrike">
                <a:solidFill>
                  <a:srgbClr val="ffffff"/>
                </a:solidFill>
                <a:latin typeface="Aptos Display"/>
              </a:rPr>
              <a:t>Problem?</a:t>
            </a:r>
            <a:endParaRPr b="0" lang="en-US" sz="4000" spc="-1" strike="noStrike">
              <a:solidFill>
                <a:srgbClr val="000000"/>
              </a:solidFill>
              <a:latin typeface="Apto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8"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59"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360"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361"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362" name="Picture 3" descr="A diagram of physics&#10;&#10;Description automatically generated"/>
          <p:cNvPicPr/>
          <p:nvPr/>
        </p:nvPicPr>
        <p:blipFill>
          <a:blip r:embed="rId1"/>
          <a:srcRect l="0" t="0" r="0" b="29727"/>
          <a:stretch/>
        </p:blipFill>
        <p:spPr>
          <a:xfrm>
            <a:off x="457200" y="457200"/>
            <a:ext cx="11277360" cy="59432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3"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64"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365"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366"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367" name="Picture 3" descr="A diagram of a physics experiment&#10;&#10;Description automatically generated"/>
          <p:cNvPicPr/>
          <p:nvPr/>
        </p:nvPicPr>
        <p:blipFill>
          <a:blip r:embed="rId1"/>
          <a:srcRect l="2283" t="0" r="0" b="0"/>
          <a:stretch/>
        </p:blipFill>
        <p:spPr>
          <a:xfrm>
            <a:off x="457200" y="457200"/>
            <a:ext cx="11277360" cy="594324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8"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69"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370"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371"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372" name="Picture 3" descr=""/>
          <p:cNvPicPr/>
          <p:nvPr/>
        </p:nvPicPr>
        <p:blipFill>
          <a:blip r:embed="rId1"/>
          <a:stretch/>
        </p:blipFill>
        <p:spPr>
          <a:xfrm>
            <a:off x="3421440" y="457200"/>
            <a:ext cx="5348880" cy="594324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3" name="Rectangle 32"/>
          <p:cNvSpPr/>
          <p:nvPr/>
        </p:nvSpPr>
        <p:spPr>
          <a:xfrm>
            <a:off x="0" y="0"/>
            <a:ext cx="12191760" cy="685764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p:style>
      </p:sp>
      <p:pic>
        <p:nvPicPr>
          <p:cNvPr id="374" name="Picture 3" descr="A diagram of a chemistry equation&#10;&#10;Description automatically generated"/>
          <p:cNvPicPr/>
          <p:nvPr/>
        </p:nvPicPr>
        <p:blipFill>
          <a:blip r:embed="rId1"/>
          <a:srcRect l="510" t="-33" r="51176" b="195"/>
          <a:stretch/>
        </p:blipFill>
        <p:spPr>
          <a:xfrm>
            <a:off x="6331320" y="643320"/>
            <a:ext cx="5061600" cy="5570640"/>
          </a:xfrm>
          <a:prstGeom prst="rect">
            <a:avLst/>
          </a:prstGeom>
          <a:ln w="0">
            <a:noFill/>
          </a:ln>
        </p:spPr>
      </p:pic>
      <p:sp>
        <p:nvSpPr>
          <p:cNvPr id="375" name="Rectangle 33"/>
          <p:cNvSpPr/>
          <p:nvPr/>
        </p:nvSpPr>
        <p:spPr>
          <a:xfrm>
            <a:off x="477000" y="480240"/>
            <a:ext cx="11237760" cy="58975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sp>
      <p:pic>
        <p:nvPicPr>
          <p:cNvPr id="376" name="Picture 5" descr="A close-up of a molecule&#10;&#10;Description automatically generated"/>
          <p:cNvPicPr/>
          <p:nvPr/>
        </p:nvPicPr>
        <p:blipFill>
          <a:blip r:embed="rId2"/>
          <a:srcRect l="21311" t="0" r="23240" b="0"/>
          <a:stretch/>
        </p:blipFill>
        <p:spPr>
          <a:xfrm>
            <a:off x="643320" y="643320"/>
            <a:ext cx="5371560" cy="557064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Rectangle: Rounded Corners 1"/>
          <p:cNvSpPr/>
          <p:nvPr/>
        </p:nvSpPr>
        <p:spPr>
          <a:xfrm>
            <a:off x="254160" y="313200"/>
            <a:ext cx="2521800" cy="407520"/>
          </a:xfrm>
          <a:prstGeom prst="roundRect">
            <a:avLst>
              <a:gd name="adj" fmla="val 16667"/>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ptos"/>
              </a:rPr>
              <a:t>Gemstone Samples</a:t>
            </a:r>
            <a:endParaRPr b="0" lang="en-US" sz="1800" spc="-1" strike="noStrike">
              <a:latin typeface="Arial"/>
            </a:endParaRPr>
          </a:p>
        </p:txBody>
      </p:sp>
      <p:sp>
        <p:nvSpPr>
          <p:cNvPr id="378" name="Rectangle: Rounded Corners 4"/>
          <p:cNvSpPr/>
          <p:nvPr/>
        </p:nvSpPr>
        <p:spPr>
          <a:xfrm>
            <a:off x="3892320" y="324000"/>
            <a:ext cx="2521800" cy="407520"/>
          </a:xfrm>
          <a:prstGeom prst="roundRect">
            <a:avLst>
              <a:gd name="adj" fmla="val 16667"/>
            </a:avLst>
          </a:prstGeom>
          <a:solidFill>
            <a:schemeClr val="accent1">
              <a:lumMod val="60000"/>
              <a:lumOff val="4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anchor="ctr">
            <a:noAutofit/>
          </a:bodyPr>
          <a:p>
            <a:pPr algn="ctr">
              <a:lnSpc>
                <a:spcPct val="100000"/>
              </a:lnSpc>
              <a:buNone/>
            </a:pPr>
            <a:r>
              <a:rPr b="0" lang="en-US" sz="1800" spc="-1" strike="noStrike">
                <a:solidFill>
                  <a:srgbClr val="ffffff"/>
                </a:solidFill>
                <a:latin typeface="Aptos"/>
              </a:rPr>
              <a:t>Spectrum Collecting</a:t>
            </a:r>
            <a:endParaRPr b="0" lang="en-US" sz="1800" spc="-1" strike="noStrike">
              <a:latin typeface="Arial"/>
            </a:endParaRPr>
          </a:p>
        </p:txBody>
      </p:sp>
      <p:sp>
        <p:nvSpPr>
          <p:cNvPr id="379" name="Rectangle: Rounded Corners 5"/>
          <p:cNvSpPr/>
          <p:nvPr/>
        </p:nvSpPr>
        <p:spPr>
          <a:xfrm>
            <a:off x="3849480" y="2975040"/>
            <a:ext cx="2521800" cy="643680"/>
          </a:xfrm>
          <a:prstGeom prst="roundRect">
            <a:avLst>
              <a:gd name="adj" fmla="val 16667"/>
            </a:avLst>
          </a:prstGeom>
          <a:solidFill>
            <a:schemeClr val="accent1">
              <a:lumMod val="60000"/>
              <a:lumOff val="4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anchor="ctr">
            <a:noAutofit/>
          </a:bodyPr>
          <a:p>
            <a:pPr algn="ctr">
              <a:lnSpc>
                <a:spcPct val="100000"/>
              </a:lnSpc>
              <a:buNone/>
            </a:pPr>
            <a:r>
              <a:rPr b="0" lang="en-US" sz="1800" spc="-1" strike="noStrike">
                <a:solidFill>
                  <a:srgbClr val="ffffff"/>
                </a:solidFill>
                <a:latin typeface="Aptos"/>
              </a:rPr>
              <a:t>Quantum Chemistry</a:t>
            </a:r>
            <a:endParaRPr b="0" lang="en-US" sz="1800" spc="-1" strike="noStrike">
              <a:latin typeface="Arial"/>
            </a:endParaRPr>
          </a:p>
          <a:p>
            <a:pPr algn="ctr">
              <a:lnSpc>
                <a:spcPct val="100000"/>
              </a:lnSpc>
              <a:buNone/>
            </a:pPr>
            <a:r>
              <a:rPr b="0" lang="en-US" sz="1800" spc="-1" strike="noStrike">
                <a:solidFill>
                  <a:srgbClr val="ffffff"/>
                </a:solidFill>
                <a:latin typeface="Aptos"/>
              </a:rPr>
              <a:t>Calculations</a:t>
            </a:r>
            <a:endParaRPr b="0" lang="en-US" sz="1800" spc="-1" strike="noStrike">
              <a:latin typeface="Arial"/>
            </a:endParaRPr>
          </a:p>
        </p:txBody>
      </p:sp>
      <p:sp>
        <p:nvSpPr>
          <p:cNvPr id="380" name="Rectangle: Rounded Corners 6"/>
          <p:cNvSpPr/>
          <p:nvPr/>
        </p:nvSpPr>
        <p:spPr>
          <a:xfrm>
            <a:off x="9398160" y="324000"/>
            <a:ext cx="2521800" cy="407520"/>
          </a:xfrm>
          <a:prstGeom prst="roundRect">
            <a:avLst>
              <a:gd name="adj" fmla="val 16667"/>
            </a:avLst>
          </a:prstGeom>
          <a:solidFill>
            <a:schemeClr val="accent5">
              <a:lumMod val="60000"/>
              <a:lumOff val="40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anchor="ctr">
            <a:noAutofit/>
          </a:bodyPr>
          <a:p>
            <a:pPr algn="ctr">
              <a:lnSpc>
                <a:spcPct val="100000"/>
              </a:lnSpc>
              <a:buNone/>
            </a:pPr>
            <a:r>
              <a:rPr b="0" lang="en-US" sz="1800" spc="-1" strike="noStrike">
                <a:solidFill>
                  <a:srgbClr val="ffffff"/>
                </a:solidFill>
                <a:latin typeface="Aptos"/>
              </a:rPr>
              <a:t>Data Storage</a:t>
            </a:r>
            <a:endParaRPr b="0" lang="en-US" sz="1800" spc="-1" strike="noStrike">
              <a:latin typeface="Arial"/>
            </a:endParaRPr>
          </a:p>
        </p:txBody>
      </p:sp>
      <p:sp>
        <p:nvSpPr>
          <p:cNvPr id="381" name="Rectangle: Rounded Corners 7"/>
          <p:cNvSpPr/>
          <p:nvPr/>
        </p:nvSpPr>
        <p:spPr>
          <a:xfrm>
            <a:off x="9398160" y="4284360"/>
            <a:ext cx="2521800" cy="729360"/>
          </a:xfrm>
          <a:prstGeom prst="roundRect">
            <a:avLst>
              <a:gd name="adj" fmla="val 16667"/>
            </a:avLst>
          </a:prstGeom>
          <a:solidFill>
            <a:srgbClr val="c00000"/>
          </a:solidFill>
          <a:ln>
            <a:solidFill>
              <a:srgbClr val="092a38"/>
            </a:solidFill>
          </a:ln>
        </p:spPr>
        <p:style>
          <a:lnRef idx="2">
            <a:schemeClr val="accent1">
              <a:shade val="15000"/>
            </a:schemeClr>
          </a:lnRef>
          <a:fillRef idx="1">
            <a:schemeClr val="accent1"/>
          </a:fillRef>
          <a:effectRef idx="0">
            <a:schemeClr val="accent1"/>
          </a:effectRef>
          <a:fontRef idx="minor"/>
        </p:style>
        <p:txBody>
          <a:bodyPr anchor="ctr">
            <a:noAutofit/>
          </a:bodyPr>
          <a:p>
            <a:pPr algn="ctr">
              <a:lnSpc>
                <a:spcPct val="100000"/>
              </a:lnSpc>
              <a:buNone/>
            </a:pPr>
            <a:r>
              <a:rPr b="0" lang="en-US" sz="1800" spc="-1" strike="noStrike">
                <a:solidFill>
                  <a:srgbClr val="ffffff"/>
                </a:solidFill>
                <a:latin typeface="Aptos"/>
              </a:rPr>
              <a:t>Artificial Intelligence for Analysis</a:t>
            </a:r>
            <a:endParaRPr b="0" lang="en-US" sz="1800" spc="-1" strike="noStrike">
              <a:latin typeface="Arial"/>
            </a:endParaRPr>
          </a:p>
        </p:txBody>
      </p:sp>
      <p:sp>
        <p:nvSpPr>
          <p:cNvPr id="382" name="Rectangle: Rounded Corners 8"/>
          <p:cNvSpPr/>
          <p:nvPr/>
        </p:nvSpPr>
        <p:spPr>
          <a:xfrm>
            <a:off x="6468120" y="6108840"/>
            <a:ext cx="2521800" cy="546840"/>
          </a:xfrm>
          <a:prstGeom prst="roundRect">
            <a:avLst>
              <a:gd name="adj" fmla="val 16667"/>
            </a:avLst>
          </a:prstGeom>
          <a:solidFill>
            <a:schemeClr val="accent6">
              <a:lumMod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txBody>
          <a:bodyPr anchor="ctr">
            <a:noAutofit/>
          </a:bodyPr>
          <a:p>
            <a:pPr algn="ctr">
              <a:lnSpc>
                <a:spcPct val="100000"/>
              </a:lnSpc>
              <a:buNone/>
            </a:pPr>
            <a:r>
              <a:rPr b="0" lang="en-US" sz="1800" spc="-1" strike="noStrike">
                <a:solidFill>
                  <a:srgbClr val="ffffff"/>
                </a:solidFill>
                <a:latin typeface="Aptos"/>
              </a:rPr>
              <a:t>Accurate Identification</a:t>
            </a:r>
            <a:endParaRPr b="0" lang="en-US" sz="1800" spc="-1" strike="noStrike">
              <a:latin typeface="Arial"/>
            </a:endParaRPr>
          </a:p>
          <a:p>
            <a:pPr algn="ctr">
              <a:lnSpc>
                <a:spcPct val="100000"/>
              </a:lnSpc>
              <a:buNone/>
            </a:pPr>
            <a:r>
              <a:rPr b="0" lang="en-US" sz="1800" spc="-1" strike="noStrike">
                <a:solidFill>
                  <a:srgbClr val="ffffff"/>
                </a:solidFill>
                <a:latin typeface="Aptos"/>
              </a:rPr>
              <a:t>Verified Certifications</a:t>
            </a:r>
            <a:endParaRPr b="0" lang="en-US" sz="1800" spc="-1" strike="noStrike">
              <a:latin typeface="Arial"/>
            </a:endParaRPr>
          </a:p>
        </p:txBody>
      </p:sp>
      <p:pic>
        <p:nvPicPr>
          <p:cNvPr id="383" name="Picture 2" descr="A group of different colored rocks&#10;&#10;Description automatically generated"/>
          <p:cNvPicPr/>
          <p:nvPr/>
        </p:nvPicPr>
        <p:blipFill>
          <a:blip r:embed="rId1"/>
          <a:stretch/>
        </p:blipFill>
        <p:spPr>
          <a:xfrm>
            <a:off x="507600" y="937440"/>
            <a:ext cx="2010960" cy="2052720"/>
          </a:xfrm>
          <a:prstGeom prst="rect">
            <a:avLst/>
          </a:prstGeom>
          <a:ln w="0">
            <a:noFill/>
          </a:ln>
        </p:spPr>
      </p:pic>
      <p:pic>
        <p:nvPicPr>
          <p:cNvPr id="384" name="Picture 3" descr="A graph of gemstones in a box&#10;&#10;Description automatically generated"/>
          <p:cNvPicPr/>
          <p:nvPr/>
        </p:nvPicPr>
        <p:blipFill>
          <a:blip r:embed="rId2"/>
          <a:stretch/>
        </p:blipFill>
        <p:spPr>
          <a:xfrm>
            <a:off x="3574800" y="1022040"/>
            <a:ext cx="2897280" cy="1891800"/>
          </a:xfrm>
          <a:prstGeom prst="rect">
            <a:avLst/>
          </a:prstGeom>
          <a:ln w="0">
            <a:noFill/>
          </a:ln>
        </p:spPr>
      </p:pic>
      <p:pic>
        <p:nvPicPr>
          <p:cNvPr id="385" name="Picture 9" descr="A blue circular object with a black background&#10;&#10;Description automatically generated"/>
          <p:cNvPicPr/>
          <p:nvPr/>
        </p:nvPicPr>
        <p:blipFill>
          <a:blip r:embed="rId3"/>
          <a:stretch/>
        </p:blipFill>
        <p:spPr>
          <a:xfrm>
            <a:off x="10013760" y="924120"/>
            <a:ext cx="1914480" cy="1892880"/>
          </a:xfrm>
          <a:prstGeom prst="rect">
            <a:avLst/>
          </a:prstGeom>
          <a:ln w="0">
            <a:noFill/>
          </a:ln>
        </p:spPr>
      </p:pic>
      <p:pic>
        <p:nvPicPr>
          <p:cNvPr id="386" name="Picture 10" descr="A person and person standing next to a computer&#10;&#10;Description automatically generated"/>
          <p:cNvPicPr/>
          <p:nvPr/>
        </p:nvPicPr>
        <p:blipFill>
          <a:blip r:embed="rId4"/>
          <a:stretch/>
        </p:blipFill>
        <p:spPr>
          <a:xfrm>
            <a:off x="4221000" y="3766320"/>
            <a:ext cx="1774800" cy="1774800"/>
          </a:xfrm>
          <a:prstGeom prst="rect">
            <a:avLst/>
          </a:prstGeom>
          <a:ln w="0">
            <a:noFill/>
          </a:ln>
        </p:spPr>
      </p:pic>
      <p:pic>
        <p:nvPicPr>
          <p:cNvPr id="387" name="Picture 11" descr="A graph of a red and blue line&#10;&#10;Description automatically generated"/>
          <p:cNvPicPr/>
          <p:nvPr/>
        </p:nvPicPr>
        <p:blipFill>
          <a:blip r:embed="rId5"/>
          <a:stretch/>
        </p:blipFill>
        <p:spPr>
          <a:xfrm>
            <a:off x="4136400" y="919800"/>
            <a:ext cx="2891880" cy="1681920"/>
          </a:xfrm>
          <a:prstGeom prst="rect">
            <a:avLst/>
          </a:prstGeom>
          <a:ln w="0">
            <a:noFill/>
          </a:ln>
        </p:spPr>
      </p:pic>
      <p:pic>
        <p:nvPicPr>
          <p:cNvPr id="388" name="Picture 12" descr="A diagram of a graph&#10;&#10;Description automatically generated"/>
          <p:cNvPicPr/>
          <p:nvPr/>
        </p:nvPicPr>
        <p:blipFill>
          <a:blip r:embed="rId6"/>
          <a:stretch/>
        </p:blipFill>
        <p:spPr>
          <a:xfrm>
            <a:off x="4488840" y="1188000"/>
            <a:ext cx="2398320" cy="1678320"/>
          </a:xfrm>
          <a:prstGeom prst="rect">
            <a:avLst/>
          </a:prstGeom>
          <a:ln w="0">
            <a:noFill/>
          </a:ln>
        </p:spPr>
      </p:pic>
      <p:sp>
        <p:nvSpPr>
          <p:cNvPr id="389" name="TextBox 13"/>
          <p:cNvSpPr/>
          <p:nvPr/>
        </p:nvSpPr>
        <p:spPr>
          <a:xfrm>
            <a:off x="6565680" y="290880"/>
            <a:ext cx="2538000" cy="685080"/>
          </a:xfrm>
          <a:prstGeom prst="rect">
            <a:avLst/>
          </a:prstGeom>
          <a:noFill/>
          <a:ln w="0">
            <a:noFill/>
          </a:ln>
        </p:spPr>
        <p:style>
          <a:lnRef idx="0"/>
          <a:fillRef idx="0"/>
          <a:effectRef idx="0"/>
          <a:fontRef idx="minor"/>
        </p:style>
        <p:txBody>
          <a:bodyPr numCol="1" spcCol="0" horzOverflow="overflow" vertOverflow="overflow" anchor="t">
            <a:spAutoFit/>
          </a:bodyPr>
          <a:p>
            <a:pPr marL="285840" indent="-285840">
              <a:lnSpc>
                <a:spcPct val="100000"/>
              </a:lnSpc>
              <a:buClr>
                <a:srgbClr val="000000"/>
              </a:buClr>
              <a:buFont typeface="Arial"/>
              <a:buChar char="•"/>
            </a:pPr>
            <a:r>
              <a:rPr b="1" lang="en-US" sz="1050" spc="-1" strike="noStrike">
                <a:solidFill>
                  <a:srgbClr val="000000"/>
                </a:solidFill>
                <a:latin typeface="Aptos"/>
              </a:rPr>
              <a:t>Ramen Spectroscopy</a:t>
            </a:r>
            <a:endParaRPr b="0" lang="en-US" sz="1050" spc="-1" strike="noStrike">
              <a:latin typeface="Arial"/>
            </a:endParaRPr>
          </a:p>
          <a:p>
            <a:pPr marL="285840" indent="-285840">
              <a:lnSpc>
                <a:spcPct val="100000"/>
              </a:lnSpc>
              <a:buClr>
                <a:srgbClr val="000000"/>
              </a:buClr>
              <a:buFont typeface="Arial"/>
              <a:buChar char="•"/>
            </a:pPr>
            <a:r>
              <a:rPr b="1" lang="en-US" sz="1050" spc="-1" strike="noStrike">
                <a:solidFill>
                  <a:srgbClr val="000000"/>
                </a:solidFill>
                <a:latin typeface="Aptos"/>
              </a:rPr>
              <a:t>FTIR</a:t>
            </a:r>
            <a:endParaRPr b="0" lang="en-US" sz="1050" spc="-1" strike="noStrike">
              <a:latin typeface="Arial"/>
            </a:endParaRPr>
          </a:p>
          <a:p>
            <a:pPr>
              <a:lnSpc>
                <a:spcPct val="100000"/>
              </a:lnSpc>
              <a:buNone/>
            </a:pPr>
            <a:endParaRPr b="0" lang="en-US" sz="1800" spc="-1" strike="noStrike">
              <a:latin typeface="Arial"/>
            </a:endParaRPr>
          </a:p>
        </p:txBody>
      </p:sp>
      <p:pic>
        <p:nvPicPr>
          <p:cNvPr id="390" name="Picture 14" descr=""/>
          <p:cNvPicPr/>
          <p:nvPr/>
        </p:nvPicPr>
        <p:blipFill>
          <a:blip r:embed="rId7"/>
          <a:stretch/>
        </p:blipFill>
        <p:spPr>
          <a:xfrm>
            <a:off x="10244160" y="5162040"/>
            <a:ext cx="1463400" cy="1495800"/>
          </a:xfrm>
          <a:prstGeom prst="rect">
            <a:avLst/>
          </a:prstGeom>
          <a:ln w="0">
            <a:noFill/>
          </a:ln>
        </p:spPr>
      </p:pic>
      <p:pic>
        <p:nvPicPr>
          <p:cNvPr id="391" name="Picture 15" descr="A group of cards with text and images&#10;&#10;Description automatically generated"/>
          <p:cNvPicPr/>
          <p:nvPr/>
        </p:nvPicPr>
        <p:blipFill>
          <a:blip r:embed="rId8"/>
          <a:stretch/>
        </p:blipFill>
        <p:spPr>
          <a:xfrm>
            <a:off x="6329880" y="4138200"/>
            <a:ext cx="2661120" cy="1777680"/>
          </a:xfrm>
          <a:prstGeom prst="rect">
            <a:avLst/>
          </a:prstGeom>
          <a:ln w="0">
            <a:noFill/>
          </a:ln>
        </p:spPr>
      </p:pic>
      <p:sp>
        <p:nvSpPr>
          <p:cNvPr id="392" name="Arrow: Right 17"/>
          <p:cNvSpPr/>
          <p:nvPr/>
        </p:nvSpPr>
        <p:spPr>
          <a:xfrm>
            <a:off x="2593080" y="1650960"/>
            <a:ext cx="954720" cy="579240"/>
          </a:xfrm>
          <a:prstGeom prst="rightArrow">
            <a:avLst>
              <a:gd name="adj1" fmla="val 50000"/>
              <a:gd name="adj2" fmla="val 500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sp>
      <p:sp>
        <p:nvSpPr>
          <p:cNvPr id="393" name="Arrow: Right 18"/>
          <p:cNvSpPr/>
          <p:nvPr/>
        </p:nvSpPr>
        <p:spPr>
          <a:xfrm>
            <a:off x="7250760" y="1704600"/>
            <a:ext cx="2145960" cy="525600"/>
          </a:xfrm>
          <a:prstGeom prst="rightArrow">
            <a:avLst>
              <a:gd name="adj1" fmla="val 50000"/>
              <a:gd name="adj2" fmla="val 50000"/>
            </a:avLst>
          </a:prstGeom>
          <a:solidFill>
            <a:schemeClr val="accent4">
              <a:lumMod val="60000"/>
              <a:lumOff val="40000"/>
            </a:schemeClr>
          </a:solidFill>
          <a:ln>
            <a:solidFill>
              <a:srgbClr val="092a38"/>
            </a:solidFill>
          </a:ln>
        </p:spPr>
        <p:style>
          <a:lnRef idx="2">
            <a:schemeClr val="accent1">
              <a:shade val="15000"/>
            </a:schemeClr>
          </a:lnRef>
          <a:fillRef idx="1">
            <a:schemeClr val="accent1"/>
          </a:fillRef>
          <a:effectRef idx="0">
            <a:schemeClr val="accent1"/>
          </a:effectRef>
          <a:fontRef idx="minor"/>
        </p:style>
      </p:sp>
      <p:sp>
        <p:nvSpPr>
          <p:cNvPr id="394" name="Arrow: Right 19"/>
          <p:cNvSpPr/>
          <p:nvPr/>
        </p:nvSpPr>
        <p:spPr>
          <a:xfrm rot="5400000">
            <a:off x="9982440" y="3330360"/>
            <a:ext cx="1308960" cy="536400"/>
          </a:xfrm>
          <a:prstGeom prst="rightArrow">
            <a:avLst>
              <a:gd name="adj1" fmla="val 50000"/>
              <a:gd name="adj2" fmla="val 50000"/>
            </a:avLst>
          </a:prstGeom>
          <a:solidFill>
            <a:schemeClr val="accent5">
              <a:lumMod val="60000"/>
              <a:lumOff val="40000"/>
            </a:schemeClr>
          </a:solidFill>
          <a:ln>
            <a:solidFill>
              <a:srgbClr val="092a38"/>
            </a:solidFill>
          </a:ln>
        </p:spPr>
        <p:style>
          <a:lnRef idx="2">
            <a:schemeClr val="accent1">
              <a:shade val="15000"/>
            </a:schemeClr>
          </a:lnRef>
          <a:fillRef idx="1">
            <a:schemeClr val="accent1"/>
          </a:fillRef>
          <a:effectRef idx="0">
            <a:schemeClr val="accent1"/>
          </a:effectRef>
          <a:fontRef idx="minor"/>
        </p:style>
      </p:sp>
      <p:sp>
        <p:nvSpPr>
          <p:cNvPr id="395" name="Arrow: Right 20"/>
          <p:cNvSpPr/>
          <p:nvPr/>
        </p:nvSpPr>
        <p:spPr>
          <a:xfrm rot="20700000">
            <a:off x="6419880" y="2767680"/>
            <a:ext cx="3434040" cy="461160"/>
          </a:xfrm>
          <a:prstGeom prst="rightArrow">
            <a:avLst>
              <a:gd name="adj1" fmla="val 50000"/>
              <a:gd name="adj2" fmla="val 50000"/>
            </a:avLst>
          </a:prstGeom>
          <a:solidFill>
            <a:schemeClr val="accent4">
              <a:lumMod val="60000"/>
              <a:lumOff val="40000"/>
            </a:schemeClr>
          </a:solidFill>
          <a:ln>
            <a:solidFill>
              <a:srgbClr val="092a38"/>
            </a:solidFill>
          </a:ln>
        </p:spPr>
        <p:style>
          <a:lnRef idx="2">
            <a:schemeClr val="accent1">
              <a:shade val="15000"/>
            </a:schemeClr>
          </a:lnRef>
          <a:fillRef idx="1">
            <a:schemeClr val="accent1"/>
          </a:fillRef>
          <a:effectRef idx="0">
            <a:schemeClr val="accent1"/>
          </a:effectRef>
          <a:fontRef idx="minor"/>
        </p:style>
      </p:sp>
      <p:sp>
        <p:nvSpPr>
          <p:cNvPr id="396" name="Arrow: Left 21"/>
          <p:cNvSpPr/>
          <p:nvPr/>
        </p:nvSpPr>
        <p:spPr>
          <a:xfrm>
            <a:off x="9101520" y="5625360"/>
            <a:ext cx="1051560" cy="557640"/>
          </a:xfrm>
          <a:prstGeom prst="leftArrow">
            <a:avLst>
              <a:gd name="adj1" fmla="val 50000"/>
              <a:gd name="adj2" fmla="val 50000"/>
            </a:avLst>
          </a:prstGeom>
          <a:solidFill>
            <a:srgbClr val="b00003"/>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sp>
      <p:sp>
        <p:nvSpPr>
          <p:cNvPr id="397" name="Ribbon: Curved and Tilted Up 24"/>
          <p:cNvSpPr/>
          <p:nvPr/>
        </p:nvSpPr>
        <p:spPr>
          <a:xfrm>
            <a:off x="5312880" y="5905440"/>
            <a:ext cx="1008360" cy="836640"/>
          </a:xfrm>
          <a:prstGeom prst="ellipseRibbon2">
            <a:avLst>
              <a:gd name="adj1" fmla="val 25000"/>
              <a:gd name="adj2" fmla="val 50000"/>
              <a:gd name="adj3" fmla="val 12500"/>
            </a:avLst>
          </a:prstGeom>
          <a:solidFill>
            <a:schemeClr val="accent6">
              <a:lumMod val="75000"/>
            </a:schemeClr>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3200" spc="-1" strike="noStrike">
                <a:solidFill>
                  <a:srgbClr val="ffffff"/>
                </a:solidFill>
                <a:latin typeface="Aptos"/>
              </a:rPr>
              <a:t>1</a:t>
            </a:r>
            <a:endParaRPr b="0" lang="en-US" sz="3200" spc="-1" strike="noStrike">
              <a:latin typeface="Arial"/>
            </a:endParaRPr>
          </a:p>
        </p:txBody>
      </p:sp>
      <p:sp>
        <p:nvSpPr>
          <p:cNvPr id="398" name="Arrow: Left 25"/>
          <p:cNvSpPr/>
          <p:nvPr/>
        </p:nvSpPr>
        <p:spPr>
          <a:xfrm rot="1320000">
            <a:off x="2932920" y="5801400"/>
            <a:ext cx="2285640" cy="525600"/>
          </a:xfrm>
          <a:prstGeom prst="leftArrow">
            <a:avLst>
              <a:gd name="adj1" fmla="val 50000"/>
              <a:gd name="adj2" fmla="val 50000"/>
            </a:avLst>
          </a:prstGeom>
          <a:solidFill>
            <a:schemeClr val="accent6">
              <a:lumMod val="75000"/>
            </a:schemeClr>
          </a:solidFill>
          <a:ln>
            <a:solidFill>
              <a:srgbClr val="092a38"/>
            </a:solidFill>
          </a:ln>
        </p:spPr>
        <p:style>
          <a:lnRef idx="2">
            <a:schemeClr val="accent1">
              <a:shade val="15000"/>
            </a:schemeClr>
          </a:lnRef>
          <a:fillRef idx="1">
            <a:schemeClr val="accent1"/>
          </a:fillRef>
          <a:effectRef idx="0">
            <a:schemeClr val="accent1"/>
          </a:effectRef>
          <a:fontRef idx="minor"/>
        </p:style>
      </p:sp>
      <p:sp>
        <p:nvSpPr>
          <p:cNvPr id="399" name="Arrow: Up 26"/>
          <p:cNvSpPr/>
          <p:nvPr/>
        </p:nvSpPr>
        <p:spPr>
          <a:xfrm>
            <a:off x="909000" y="3003840"/>
            <a:ext cx="450360" cy="761760"/>
          </a:xfrm>
          <a:prstGeom prst="upArrow">
            <a:avLst>
              <a:gd name="adj1" fmla="val 50000"/>
              <a:gd name="adj2" fmla="val 50000"/>
            </a:avLst>
          </a:prstGeom>
          <a:solidFill>
            <a:srgbClr val="ffc000"/>
          </a:solidFill>
          <a:ln>
            <a:solidFill>
              <a:srgbClr val="092a38"/>
            </a:solidFill>
          </a:ln>
        </p:spPr>
        <p:style>
          <a:lnRef idx="2">
            <a:schemeClr val="accent1">
              <a:shade val="15000"/>
            </a:schemeClr>
          </a:lnRef>
          <a:fillRef idx="1">
            <a:schemeClr val="accent1"/>
          </a:fillRef>
          <a:effectRef idx="0">
            <a:schemeClr val="accent1"/>
          </a:effectRef>
          <a:fontRef idx="minor"/>
        </p:style>
      </p:sp>
      <p:pic>
        <p:nvPicPr>
          <p:cNvPr id="400" name="Picture 27" descr="A cartoon of a person in a lab coat&#10;&#10;Description automatically generated"/>
          <p:cNvPicPr/>
          <p:nvPr/>
        </p:nvPicPr>
        <p:blipFill>
          <a:blip r:embed="rId9"/>
          <a:stretch/>
        </p:blipFill>
        <p:spPr>
          <a:xfrm>
            <a:off x="506160" y="5627160"/>
            <a:ext cx="1503360" cy="1238040"/>
          </a:xfrm>
          <a:prstGeom prst="rect">
            <a:avLst/>
          </a:prstGeom>
          <a:ln w="0">
            <a:noFill/>
          </a:ln>
        </p:spPr>
      </p:pic>
      <p:sp>
        <p:nvSpPr>
          <p:cNvPr id="401" name="Thought Bubble: Cloud 23"/>
          <p:cNvSpPr/>
          <p:nvPr/>
        </p:nvSpPr>
        <p:spPr>
          <a:xfrm>
            <a:off x="910080" y="3682080"/>
            <a:ext cx="2908080" cy="1942200"/>
          </a:xfrm>
          <a:prstGeom prst="cloudCallout">
            <a:avLst>
              <a:gd name="adj1" fmla="val -20833"/>
              <a:gd name="adj2" fmla="val 62500"/>
            </a:avLst>
          </a:prstGeom>
          <a:solidFill>
            <a:srgbClr val="ffc000"/>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1" lang="en-US" sz="1800" spc="-1" strike="noStrike">
                <a:solidFill>
                  <a:srgbClr val="c00000"/>
                </a:solidFill>
                <a:latin typeface="Aptos"/>
              </a:rPr>
              <a:t>New Methodology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 name="Rectangle 16"/>
          <p:cNvSpPr/>
          <p:nvPr/>
        </p:nvSpPr>
        <p:spPr>
          <a:xfrm>
            <a:off x="1440" y="0"/>
            <a:ext cx="12188520" cy="6857640"/>
          </a:xfrm>
          <a:prstGeom prst="rect">
            <a:avLst/>
          </a:prstGeom>
          <a:noFill/>
          <a:ln>
            <a:noFill/>
          </a:ln>
        </p:spPr>
        <p:style>
          <a:lnRef idx="2">
            <a:schemeClr val="accent1">
              <a:shade val="50000"/>
            </a:schemeClr>
          </a:lnRef>
          <a:fillRef idx="1">
            <a:schemeClr val="accent1"/>
          </a:fillRef>
          <a:effectRef idx="0">
            <a:schemeClr val="accent1"/>
          </a:effectRef>
          <a:fontRef idx="minor"/>
        </p:style>
      </p:sp>
      <p:pic>
        <p:nvPicPr>
          <p:cNvPr id="112" name="Picture 4" descr="A map of the world with different colored spots&#10;&#10;Description automatically generated"/>
          <p:cNvPicPr/>
          <p:nvPr/>
        </p:nvPicPr>
        <p:blipFill>
          <a:blip r:embed="rId1"/>
          <a:srcRect l="7690" t="0" r="3405" b="0"/>
          <a:stretch/>
        </p:blipFill>
        <p:spPr>
          <a:xfrm>
            <a:off x="0" y="1440"/>
            <a:ext cx="12191760" cy="685620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2" name="Rectangle 17"/>
          <p:cNvSpPr/>
          <p:nvPr/>
        </p:nvSpPr>
        <p:spPr>
          <a:xfrm>
            <a:off x="288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03" name="Picture 9" descr="Glasses on top of a book"/>
          <p:cNvPicPr/>
          <p:nvPr/>
        </p:nvPicPr>
        <p:blipFill>
          <a:blip r:embed="rId1"/>
          <a:srcRect l="0" t="0" r="6588" b="0"/>
          <a:stretch/>
        </p:blipFill>
        <p:spPr>
          <a:xfrm>
            <a:off x="2522520" y="0"/>
            <a:ext cx="9669240" cy="6857640"/>
          </a:xfrm>
          <a:prstGeom prst="rect">
            <a:avLst/>
          </a:prstGeom>
          <a:ln w="0">
            <a:noFill/>
          </a:ln>
        </p:spPr>
      </p:pic>
      <p:sp>
        <p:nvSpPr>
          <p:cNvPr id="404" name="Rectangle 19"/>
          <p:cNvSpPr/>
          <p:nvPr/>
        </p:nvSpPr>
        <p:spPr>
          <a:xfrm>
            <a:off x="0" y="0"/>
            <a:ext cx="7390080" cy="6857640"/>
          </a:xfrm>
          <a:prstGeom prst="rect">
            <a:avLst/>
          </a:prstGeom>
          <a:gradFill rotWithShape="0">
            <a:gsLst>
              <a:gs pos="52000">
                <a:srgbClr val="ffffff"/>
              </a:gs>
              <a:gs pos="100000">
                <a:srgbClr val="ffffff">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405" name="PlaceHolder 1"/>
          <p:cNvSpPr>
            <a:spLocks noGrp="1"/>
          </p:cNvSpPr>
          <p:nvPr>
            <p:ph type="title"/>
          </p:nvPr>
        </p:nvSpPr>
        <p:spPr>
          <a:xfrm>
            <a:off x="763200" y="-418320"/>
            <a:ext cx="3821760" cy="1899720"/>
          </a:xfrm>
          <a:prstGeom prst="rect">
            <a:avLst/>
          </a:prstGeom>
          <a:noFill/>
          <a:ln w="0">
            <a:noFill/>
          </a:ln>
        </p:spPr>
        <p:txBody>
          <a:bodyPr anchor="ctr">
            <a:normAutofit/>
          </a:bodyPr>
          <a:p>
            <a:pPr>
              <a:lnSpc>
                <a:spcPct val="90000"/>
              </a:lnSpc>
              <a:buNone/>
            </a:pPr>
            <a:r>
              <a:rPr b="0" lang="en-US" sz="4000" spc="-1" strike="noStrike">
                <a:solidFill>
                  <a:srgbClr val="000000"/>
                </a:solidFill>
                <a:latin typeface="Aptos Display"/>
              </a:rPr>
              <a:t>References</a:t>
            </a:r>
            <a:endParaRPr b="0" lang="en-US" sz="4000" spc="-1" strike="noStrike">
              <a:solidFill>
                <a:srgbClr val="000000"/>
              </a:solidFill>
              <a:latin typeface="Aptos"/>
            </a:endParaRPr>
          </a:p>
        </p:txBody>
      </p:sp>
      <p:sp>
        <p:nvSpPr>
          <p:cNvPr id="406" name="TextBox 8"/>
          <p:cNvSpPr/>
          <p:nvPr/>
        </p:nvSpPr>
        <p:spPr>
          <a:xfrm>
            <a:off x="763200" y="1317960"/>
            <a:ext cx="7481520" cy="4225320"/>
          </a:xfrm>
          <a:prstGeom prst="rect">
            <a:avLst/>
          </a:prstGeom>
          <a:noFill/>
          <a:ln w="0">
            <a:noFill/>
          </a:ln>
        </p:spPr>
        <p:style>
          <a:lnRef idx="0"/>
          <a:fillRef idx="0"/>
          <a:effectRef idx="0"/>
          <a:fontRef idx="minor"/>
        </p:style>
        <p:txBody>
          <a:bodyPr numCol="1" spcCol="0" horzOverflow="overflow" vertOverflow="overflow" anchor="t">
            <a:noAutofit/>
          </a:bodyPr>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2"/>
              </a:rPr>
              <a:t>https://www.imeko.org/publications/tc4-Archaeo-2020/IMEKO-TC4-MetroArchaeo2020-095.pdf</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3"/>
              </a:rPr>
              <a:t>https://analyticalsciencejournals.onlinelibrary.wiley.com/doi/10.1002/jrs.5504</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4"/>
              </a:rPr>
              <a:t>https://www.diva-portal.org/smash/get/diva2:1586094/FULLTEXT01.pdf</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5"/>
              </a:rPr>
              <a:t>https://nature.berkeley.edu/classes/eps2/wisc/Lect5.html</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6"/>
              </a:rPr>
              <a:t>https://jdmis.edu.sg/jewellery-foundation-certificate-courses/gem-identification-methods.html</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7"/>
              </a:rPr>
              <a:t>https://agta.org/advantages-and-disadvantages-of-raman-fourier-transform-infrared-spectroscopy-ftir-in-the-gemological-field/</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8"/>
              </a:rPr>
              <a:t>https://www.bruker.com/en/products-and-solutions/infrared-and-raman/ft-ir-routine-spectrometer/what-is-ft-ir-spectroscopy.html</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9"/>
              </a:rPr>
              <a:t>https://lotusgemology.com/resources/articles/294-ftir-in-gem-testing-ftir-intrigue-lotus-gemology</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10"/>
              </a:rPr>
              <a:t>https://www.sciencedirect.com/science/article/abs/pii/S1386142522005534</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11"/>
              </a:rPr>
              <a:t>https://iopscience.iop.org/book/edit/978-0-7503-3927-8/chapter/bk978-0-7503-3927-8ch3</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12"/>
              </a:rPr>
              <a:t>file:///home/anu/Downloads/fritschSp87_IR.pdf</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13"/>
              </a:rPr>
              <a:t>https://www.geologyin.com/2014/11/crystal-structure-and-crystal-system.html</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u="sng">
                <a:solidFill>
                  <a:srgbClr val="0d0d0d"/>
                </a:solidFill>
                <a:uFillTx/>
                <a:latin typeface="Aptos"/>
                <a:hlinkClick r:id="rId14"/>
              </a:rPr>
              <a:t>https://azamiluxury.com/en/press/cac-loai-da-quy/</a:t>
            </a:r>
            <a:endParaRPr b="0" lang="en-US" sz="1400" spc="-1" strike="noStrike">
              <a:latin typeface="Arial"/>
            </a:endParaRPr>
          </a:p>
          <a:p>
            <a:pPr marL="285840" indent="-228600">
              <a:lnSpc>
                <a:spcPct val="90000"/>
              </a:lnSpc>
              <a:spcAft>
                <a:spcPts val="601"/>
              </a:spcAft>
              <a:buClr>
                <a:srgbClr val="0d0d0d"/>
              </a:buClr>
              <a:buFont typeface="Arial"/>
              <a:buChar char="•"/>
            </a:pPr>
            <a:r>
              <a:rPr b="1" lang="en-US" sz="1400" spc="-1" strike="noStrike">
                <a:solidFill>
                  <a:srgbClr val="0d0d0d"/>
                </a:solidFill>
                <a:latin typeface="Aptos"/>
              </a:rPr>
              <a:t>https://diamondbuzz.blog/synthetic-and-simulated-gemstones/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7" name="Rectangle 40"/>
          <p:cNvSpPr/>
          <p:nvPr/>
        </p:nvSpPr>
        <p:spPr>
          <a:xfrm>
            <a:off x="0" y="0"/>
            <a:ext cx="12188520" cy="6857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408" name="Picture 2" descr="A necklace and earrings with green stones&#10;&#10;Description automatically generated"/>
          <p:cNvPicPr/>
          <p:nvPr/>
        </p:nvPicPr>
        <p:blipFill>
          <a:blip r:embed="rId1">
            <a:alphaModFix amt="50000"/>
          </a:blip>
          <a:srcRect l="0" t="0" r="25" b="0"/>
          <a:stretch/>
        </p:blipFill>
        <p:spPr>
          <a:xfrm>
            <a:off x="0" y="0"/>
            <a:ext cx="12191760" cy="6857640"/>
          </a:xfrm>
          <a:prstGeom prst="rect">
            <a:avLst/>
          </a:prstGeom>
          <a:ln w="0">
            <a:noFill/>
          </a:ln>
        </p:spPr>
      </p:pic>
      <p:sp>
        <p:nvSpPr>
          <p:cNvPr id="409" name="PlaceHolder 1"/>
          <p:cNvSpPr>
            <a:spLocks noGrp="1"/>
          </p:cNvSpPr>
          <p:nvPr>
            <p:ph type="title"/>
          </p:nvPr>
        </p:nvSpPr>
        <p:spPr>
          <a:xfrm>
            <a:off x="1523880" y="1122480"/>
            <a:ext cx="9143640" cy="3062880"/>
          </a:xfrm>
          <a:prstGeom prst="rect">
            <a:avLst/>
          </a:prstGeom>
          <a:noFill/>
          <a:ln w="0">
            <a:noFill/>
          </a:ln>
        </p:spPr>
        <p:txBody>
          <a:bodyPr anchor="b">
            <a:normAutofit/>
          </a:bodyPr>
          <a:p>
            <a:pPr algn="ctr">
              <a:lnSpc>
                <a:spcPct val="90000"/>
              </a:lnSpc>
              <a:buNone/>
            </a:pPr>
            <a:r>
              <a:rPr b="0" lang="en-US" sz="6600" spc="-1" strike="noStrike">
                <a:solidFill>
                  <a:srgbClr val="ffffff"/>
                </a:solidFill>
                <a:latin typeface="Aptos Display"/>
              </a:rPr>
              <a:t>Thank You!</a:t>
            </a:r>
            <a:endParaRPr b="0" lang="en-US" sz="6600" spc="-1" strike="noStrike">
              <a:solidFill>
                <a:srgbClr val="000000"/>
              </a:solidFill>
              <a:latin typeface="Aptos"/>
            </a:endParaRPr>
          </a:p>
        </p:txBody>
      </p:sp>
      <p:sp>
        <p:nvSpPr>
          <p:cNvPr id="410" name="sketchy line"/>
          <p:cNvSpPr/>
          <p:nvPr/>
        </p:nvSpPr>
        <p:spPr>
          <a:xfrm>
            <a:off x="3974040" y="4368600"/>
            <a:ext cx="4243320" cy="18000"/>
          </a:xfrm>
          <a:custGeom>
            <a:avLst/>
            <a:gdLst/>
            <a:ahLst/>
            <a:rect l="l" t="t" r="r" b="b"/>
            <a:pathLst>
              <a:path fill="none" w="4243589" h="18288">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stroke="0" w="4243589" h="18288">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cap="rnd" w="44450">
            <a:solidFill>
              <a:srgbClr val="ffffff">
                <a:alpha val="75000"/>
              </a:srgbClr>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 name="Rectangle 16"/>
          <p:cNvSpPr/>
          <p:nvPr/>
        </p:nvSpPr>
        <p:spPr>
          <a:xfrm>
            <a:off x="0" y="0"/>
            <a:ext cx="12191760" cy="6857640"/>
          </a:xfrm>
          <a:prstGeom prst="rect">
            <a:avLst/>
          </a:prstGeom>
          <a:gradFill rotWithShape="0">
            <a:gsLst>
              <a:gs pos="0">
                <a:srgbClr val="156082"/>
              </a:gs>
              <a:gs pos="100000">
                <a:srgbClr val="e97132"/>
              </a:gs>
            </a:gsLst>
            <a:lin ang="2700000"/>
          </a:gradFill>
          <a:ln>
            <a:noFill/>
          </a:ln>
        </p:spPr>
        <p:style>
          <a:lnRef idx="2">
            <a:schemeClr val="accent1">
              <a:shade val="50000"/>
            </a:schemeClr>
          </a:lnRef>
          <a:fillRef idx="1">
            <a:schemeClr val="accent1"/>
          </a:fillRef>
          <a:effectRef idx="0">
            <a:schemeClr val="accent1"/>
          </a:effectRef>
          <a:fontRef idx="minor"/>
        </p:style>
      </p:sp>
      <p:pic>
        <p:nvPicPr>
          <p:cNvPr id="114" name="Picture 3" descr="A group of people working in a factory&#10;&#10;Description automatically generated"/>
          <p:cNvPicPr/>
          <p:nvPr/>
        </p:nvPicPr>
        <p:blipFill>
          <a:blip r:embed="rId1"/>
          <a:srcRect l="0" t="2712" r="0" b="0"/>
          <a:stretch/>
        </p:blipFill>
        <p:spPr>
          <a:xfrm>
            <a:off x="307800" y="261360"/>
            <a:ext cx="11576160" cy="6334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Rectangle 8"/>
          <p:cNvSpPr/>
          <p:nvPr/>
        </p:nvSpPr>
        <p:spPr>
          <a:xfrm>
            <a:off x="0" y="0"/>
            <a:ext cx="12191760" cy="68576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16" name="Rectangle 10"/>
          <p:cNvSpPr/>
          <p:nvPr/>
        </p:nvSpPr>
        <p:spPr>
          <a:xfrm flipH="1" rot="16200000">
            <a:off x="2666880" y="-2666160"/>
            <a:ext cx="6857640" cy="12191040"/>
          </a:xfrm>
          <a:prstGeom prst="rect">
            <a:avLst/>
          </a:prstGeom>
          <a:gradFill rotWithShape="0">
            <a:gsLst>
              <a:gs pos="8000">
                <a:srgbClr val="156082"/>
              </a:gs>
              <a:gs pos="100000">
                <a:srgbClr val="0b3041"/>
              </a:gs>
            </a:gsLst>
            <a:lin ang="15000000"/>
          </a:gradFill>
          <a:ln>
            <a:noFill/>
          </a:ln>
        </p:spPr>
        <p:style>
          <a:lnRef idx="2">
            <a:schemeClr val="accent1">
              <a:shade val="50000"/>
            </a:schemeClr>
          </a:lnRef>
          <a:fillRef idx="1">
            <a:schemeClr val="accent1"/>
          </a:fillRef>
          <a:effectRef idx="0">
            <a:schemeClr val="accent1"/>
          </a:effectRef>
          <a:fontRef idx="minor"/>
        </p:style>
      </p:sp>
      <p:sp>
        <p:nvSpPr>
          <p:cNvPr id="117" name="Rectangle 12"/>
          <p:cNvSpPr/>
          <p:nvPr/>
        </p:nvSpPr>
        <p:spPr>
          <a:xfrm flipH="1" rot="10800000">
            <a:off x="-2160" y="360"/>
            <a:ext cx="9070560" cy="6857280"/>
          </a:xfrm>
          <a:prstGeom prst="rect">
            <a:avLst/>
          </a:prstGeom>
          <a:gradFill rotWithShape="0">
            <a:gsLst>
              <a:gs pos="8000">
                <a:srgbClr val="000000">
                  <a:alpha val="52156"/>
                </a:srgbClr>
              </a:gs>
              <a:gs pos="100000">
                <a:srgbClr val="15608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18" name="Rectangle 14"/>
          <p:cNvSpPr/>
          <p:nvPr/>
        </p:nvSpPr>
        <p:spPr>
          <a:xfrm flipH="1" rot="16200000">
            <a:off x="3649680" y="-1685520"/>
            <a:ext cx="4894200" cy="12193200"/>
          </a:xfrm>
          <a:prstGeom prst="rect">
            <a:avLst/>
          </a:prstGeom>
          <a:gradFill rotWithShape="0">
            <a:gsLst>
              <a:gs pos="0">
                <a:srgbClr val="d86ecc">
                  <a:alpha val="0"/>
                </a:srgbClr>
              </a:gs>
              <a:gs pos="100000">
                <a:srgbClr val="000000">
                  <a:alpha val="46274"/>
                </a:srgb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119" name="Picture 3" descr="A close-up of a finger pressing a button&#10;&#10;Description automatically generated"/>
          <p:cNvPicPr/>
          <p:nvPr/>
        </p:nvPicPr>
        <p:blipFill>
          <a:blip r:embed="rId1"/>
          <a:stretch/>
        </p:blipFill>
        <p:spPr>
          <a:xfrm>
            <a:off x="457200" y="1328400"/>
            <a:ext cx="11277360" cy="42004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Rectangle 4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1" name="Picture 6"/>
          <p:cNvSpPr/>
          <p:nvPr/>
        </p:nvSpPr>
        <p:spPr>
          <a:xfrm>
            <a:off x="5622120" y="0"/>
            <a:ext cx="6569280" cy="3750480"/>
          </a:xfrm>
          <a:custGeom>
            <a:avLst/>
            <a:gdLst/>
            <a:ahLst/>
            <a:rect l="l" t="t" r="r" b="b"/>
            <a:pathLst>
              <a:path w="6569769" h="3750734">
                <a:moveTo>
                  <a:pt x="1738471" y="0"/>
                </a:moveTo>
                <a:lnTo>
                  <a:pt x="6569769" y="0"/>
                </a:lnTo>
                <a:lnTo>
                  <a:pt x="6569769" y="3750734"/>
                </a:lnTo>
                <a:lnTo>
                  <a:pt x="0" y="3750734"/>
                </a:lnTo>
                <a:close/>
              </a:path>
            </a:pathLst>
          </a:custGeom>
          <a:blipFill rotWithShape="0">
            <a:blip r:embed="rId1"/>
            <a:srcRect/>
            <a:stretch/>
          </a:blipFill>
          <a:ln w="0">
            <a:noFill/>
          </a:ln>
        </p:spPr>
        <p:style>
          <a:lnRef idx="0"/>
          <a:fillRef idx="0"/>
          <a:effectRef idx="0"/>
          <a:fontRef idx="minor"/>
        </p:style>
      </p:sp>
      <p:sp>
        <p:nvSpPr>
          <p:cNvPr id="122" name="Picture 3"/>
          <p:cNvSpPr/>
          <p:nvPr/>
        </p:nvSpPr>
        <p:spPr>
          <a:xfrm>
            <a:off x="4182120" y="3888000"/>
            <a:ext cx="8009640" cy="2969640"/>
          </a:xfrm>
          <a:custGeom>
            <a:avLst/>
            <a:gdLst/>
            <a:ahLst/>
            <a:rect l="l" t="t" r="r" b="b"/>
            <a:pathLst>
              <a:path w="8009991" h="2970106">
                <a:moveTo>
                  <a:pt x="1376648" y="0"/>
                </a:moveTo>
                <a:lnTo>
                  <a:pt x="8009991" y="0"/>
                </a:lnTo>
                <a:lnTo>
                  <a:pt x="8009991" y="2970106"/>
                </a:lnTo>
                <a:lnTo>
                  <a:pt x="0" y="2970106"/>
                </a:lnTo>
                <a:close/>
              </a:path>
            </a:pathLst>
          </a:custGeom>
          <a:blipFill rotWithShape="0">
            <a:blip r:embed="rId2"/>
            <a:srcRect/>
            <a:stretch/>
          </a:blipFill>
          <a:ln w="0">
            <a:noFill/>
          </a:ln>
        </p:spPr>
        <p:style>
          <a:lnRef idx="0"/>
          <a:fillRef idx="0"/>
          <a:effectRef idx="0"/>
          <a:fontRef idx="minor"/>
        </p:style>
      </p:sp>
      <p:sp>
        <p:nvSpPr>
          <p:cNvPr id="123" name="Picture 4"/>
          <p:cNvSpPr/>
          <p:nvPr/>
        </p:nvSpPr>
        <p:spPr>
          <a:xfrm>
            <a:off x="0" y="0"/>
            <a:ext cx="7502760" cy="6857640"/>
          </a:xfrm>
          <a:custGeom>
            <a:avLst/>
            <a:gdLst/>
            <a:ah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a:blipFill rotWithShape="0">
            <a:blip r:embed="rId3"/>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2024-07-11T11:51:52Z</dcterms:created>
  <dc:creator/>
  <dc:description/>
  <dc:language>en-US</dc:language>
  <cp:lastModifiedBy/>
  <dcterms:modified xsi:type="dcterms:W3CDTF">2024-07-16T09:24:22Z</dcterms:modified>
  <cp:revision>1443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61</vt:i4>
  </property>
</Properties>
</file>